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4033" r:id="rId1"/>
  </p:sld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7" d="100"/>
          <a:sy n="107" d="100"/>
        </p:scale>
        <p:origin x="714" y="11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le 1"/>
          <p:cNvSpPr>
            <a:spLocks noGrp="1"/>
          </p:cNvSpPr>
          <p:nvPr>
            <p:ph type="ctrTitle"/>
          </p:nvPr>
        </p:nvSpPr>
        <p:spPr>
          <a:xfrm>
            <a:off x="1595269" y="1122363"/>
            <a:ext cx="9001462" cy="2387600"/>
          </a:xfrm>
        </p:spPr>
        <p:txBody>
          <a:bodyPr anchor="b">
            <a:normAutofit/>
          </a:bodyPr>
          <a:lstStyle>
            <a:lvl1pPr algn="ctr">
              <a:defRPr sz="4800"/>
            </a:lvl1pPr>
          </a:lstStyle>
          <a:p>
            <a:r>
              <a:rPr lang="it-IT"/>
              <a:t>Fare clic per modificare lo stile del titolo dello schema</a:t>
            </a:r>
            <a:endParaRPr lang="en-US" dirty="0"/>
          </a:p>
        </p:txBody>
      </p:sp>
      <p:sp>
        <p:nvSpPr>
          <p:cNvPr id="3" name="Subtitle 2"/>
          <p:cNvSpPr>
            <a:spLocks noGrp="1"/>
          </p:cNvSpPr>
          <p:nvPr>
            <p:ph type="subTitle" idx="1"/>
          </p:nvPr>
        </p:nvSpPr>
        <p:spPr>
          <a:xfrm>
            <a:off x="1595269" y="3602038"/>
            <a:ext cx="9001462"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endParaRPr lang="en-US" dirty="0"/>
          </a:p>
        </p:txBody>
      </p:sp>
      <p:sp>
        <p:nvSpPr>
          <p:cNvPr id="4" name="Date Placeholder 3"/>
          <p:cNvSpPr>
            <a:spLocks noGrp="1"/>
          </p:cNvSpPr>
          <p:nvPr>
            <p:ph type="dt" sz="half" idx="10"/>
          </p:nvPr>
        </p:nvSpPr>
        <p:spPr/>
        <p:txBody>
          <a:bodyPr/>
          <a:lstStyle/>
          <a:p>
            <a:fld id="{B538D00B-2316-4064-9677-CB4BFCD6E60D}" type="datetimeFigureOut">
              <a:rPr lang="it-IT" smtClean="0"/>
              <a:t>25/09/2024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223101512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Content Placeholder 2"/>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B538D00B-2316-4064-9677-CB4BFCD6E60D}" type="datetimeFigureOut">
              <a:rPr lang="it-IT" smtClean="0"/>
              <a:t>25/09/2024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126107693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le 1"/>
          <p:cNvSpPr>
            <a:spLocks noGrp="1"/>
          </p:cNvSpPr>
          <p:nvPr>
            <p:ph type="title"/>
          </p:nvPr>
        </p:nvSpPr>
        <p:spPr>
          <a:xfrm>
            <a:off x="1229244" y="657226"/>
            <a:ext cx="9733512" cy="2852737"/>
          </a:xfrm>
        </p:spPr>
        <p:txBody>
          <a:bodyPr anchor="b">
            <a:normAutofit/>
          </a:bodyPr>
          <a:lstStyle>
            <a:lvl1pPr>
              <a:defRPr sz="3400"/>
            </a:lvl1pPr>
          </a:lstStyle>
          <a:p>
            <a:r>
              <a:rPr lang="it-IT"/>
              <a:t>Fare clic per modificare lo stile del titolo dello schema</a:t>
            </a:r>
            <a:endParaRPr lang="en-US" dirty="0"/>
          </a:p>
        </p:txBody>
      </p:sp>
      <p:sp>
        <p:nvSpPr>
          <p:cNvPr id="3" name="Text Placeholder 2"/>
          <p:cNvSpPr>
            <a:spLocks noGrp="1"/>
          </p:cNvSpPr>
          <p:nvPr>
            <p:ph type="body" idx="1"/>
          </p:nvPr>
        </p:nvSpPr>
        <p:spPr>
          <a:xfrm>
            <a:off x="1229244" y="3602038"/>
            <a:ext cx="9733512" cy="1500187"/>
          </a:xfrm>
        </p:spPr>
        <p:txBody>
          <a:bodyPr/>
          <a:lstStyle>
            <a:lvl1pPr marL="0" indent="0" algn="ctr">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Fare clic per modificare gli stili del testo dello schema</a:t>
            </a:r>
          </a:p>
        </p:txBody>
      </p:sp>
      <p:sp>
        <p:nvSpPr>
          <p:cNvPr id="4" name="Date Placeholder 3"/>
          <p:cNvSpPr>
            <a:spLocks noGrp="1"/>
          </p:cNvSpPr>
          <p:nvPr>
            <p:ph type="dt" sz="half" idx="10"/>
          </p:nvPr>
        </p:nvSpPr>
        <p:spPr/>
        <p:txBody>
          <a:bodyPr/>
          <a:lstStyle/>
          <a:p>
            <a:fld id="{B538D00B-2316-4064-9677-CB4BFCD6E60D}" type="datetimeFigureOut">
              <a:rPr lang="it-IT" smtClean="0"/>
              <a:t>25/09/2024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153763252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le 1"/>
          <p:cNvSpPr>
            <a:spLocks noGrp="1"/>
          </p:cNvSpPr>
          <p:nvPr>
            <p:ph type="title"/>
          </p:nvPr>
        </p:nvSpPr>
        <p:spPr>
          <a:xfrm>
            <a:off x="913795" y="609600"/>
            <a:ext cx="10353761" cy="1326321"/>
          </a:xfrm>
        </p:spPr>
        <p:txBody>
          <a:bodyPr/>
          <a:lstStyle/>
          <a:p>
            <a:r>
              <a:rPr lang="it-IT"/>
              <a:t>Fare clic per modificare lo stile del titolo dello schema</a:t>
            </a:r>
            <a:endParaRPr lang="en-US" dirty="0"/>
          </a:p>
        </p:txBody>
      </p:sp>
      <p:sp>
        <p:nvSpPr>
          <p:cNvPr id="3" name="Content Placeholder 2"/>
          <p:cNvSpPr>
            <a:spLocks noGrp="1"/>
          </p:cNvSpPr>
          <p:nvPr>
            <p:ph sz="half" idx="1"/>
          </p:nvPr>
        </p:nvSpPr>
        <p:spPr>
          <a:xfrm>
            <a:off x="913795" y="2088319"/>
            <a:ext cx="5106004" cy="3702881"/>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Content Placeholder 3"/>
          <p:cNvSpPr>
            <a:spLocks noGrp="1"/>
          </p:cNvSpPr>
          <p:nvPr>
            <p:ph sz="half" idx="2"/>
          </p:nvPr>
        </p:nvSpPr>
        <p:spPr>
          <a:xfrm>
            <a:off x="6173403" y="2088319"/>
            <a:ext cx="5094154" cy="3702881"/>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4240606077"/>
      </p:ext>
    </p:extLst>
  </p:cSld>
  <p:clrMapOvr>
    <a:masterClrMapping/>
  </p:clrMapOvr>
  <p:extLst>
    <p:ext uri="{DCECCB84-F9BA-43D5-87BE-67443E8EF086}">
      <p15:sldGuideLst xmlns:p15="http://schemas.microsoft.com/office/powerpoint/2012/main"/>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le 1"/>
          <p:cNvSpPr>
            <a:spLocks noGrp="1"/>
          </p:cNvSpPr>
          <p:nvPr>
            <p:ph type="title"/>
          </p:nvPr>
        </p:nvSpPr>
        <p:spPr>
          <a:xfrm>
            <a:off x="913795" y="609600"/>
            <a:ext cx="10353761" cy="1325563"/>
          </a:xfrm>
        </p:spPr>
        <p:txBody>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1141804" y="2088320"/>
            <a:ext cx="4879199" cy="823912"/>
          </a:xfrm>
        </p:spPr>
        <p:txBody>
          <a:bodyPr anchor="b"/>
          <a:lstStyle>
            <a:lvl1pPr marL="0" indent="0">
              <a:lnSpc>
                <a:spcPct val="100000"/>
              </a:lnSpc>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4" name="Content Placeholder 3"/>
          <p:cNvSpPr>
            <a:spLocks noGrp="1"/>
          </p:cNvSpPr>
          <p:nvPr>
            <p:ph sz="half" idx="2"/>
          </p:nvPr>
        </p:nvSpPr>
        <p:spPr>
          <a:xfrm>
            <a:off x="913795" y="2912232"/>
            <a:ext cx="5107208" cy="287896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5" name="Text Placeholder 4"/>
          <p:cNvSpPr>
            <a:spLocks noGrp="1"/>
          </p:cNvSpPr>
          <p:nvPr>
            <p:ph type="body" sz="quarter" idx="3"/>
          </p:nvPr>
        </p:nvSpPr>
        <p:spPr>
          <a:xfrm>
            <a:off x="6402003" y="2088320"/>
            <a:ext cx="4865554" cy="823912"/>
          </a:xfrm>
        </p:spPr>
        <p:txBody>
          <a:bodyPr anchor="b"/>
          <a:lstStyle>
            <a:lvl1pPr marL="0" indent="0">
              <a:lnSpc>
                <a:spcPct val="100000"/>
              </a:lnSpc>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6" name="Content Placeholder 5"/>
          <p:cNvSpPr>
            <a:spLocks noGrp="1"/>
          </p:cNvSpPr>
          <p:nvPr>
            <p:ph sz="quarter" idx="4"/>
          </p:nvPr>
        </p:nvSpPr>
        <p:spPr>
          <a:xfrm>
            <a:off x="6172200" y="2912232"/>
            <a:ext cx="5095357" cy="287896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7" name="Date Placeholder 6"/>
          <p:cNvSpPr>
            <a:spLocks noGrp="1"/>
          </p:cNvSpPr>
          <p:nvPr>
            <p:ph type="dt" sz="half" idx="10"/>
          </p:nvPr>
        </p:nvSpPr>
        <p:spPr/>
        <p:txBody>
          <a:bodyPr/>
          <a:lstStyle/>
          <a:p>
            <a:fld id="{B538D00B-2316-4064-9677-CB4BFCD6E60D}" type="datetimeFigureOut">
              <a:rPr lang="it-IT" smtClean="0"/>
              <a:t>25/09/2024</a:t>
            </a:fld>
            <a:endParaRPr lang="it-IT"/>
          </a:p>
        </p:txBody>
      </p:sp>
      <p:sp>
        <p:nvSpPr>
          <p:cNvPr id="8" name="Footer Placeholder 7"/>
          <p:cNvSpPr>
            <a:spLocks noGrp="1"/>
          </p:cNvSpPr>
          <p:nvPr>
            <p:ph type="ftr" sz="quarter" idx="11"/>
          </p:nvPr>
        </p:nvSpPr>
        <p:spPr/>
        <p:txBody>
          <a:bodyPr/>
          <a:lstStyle/>
          <a:p>
            <a:endParaRPr lang="it-IT"/>
          </a:p>
        </p:txBody>
      </p:sp>
      <p:sp>
        <p:nvSpPr>
          <p:cNvPr id="9" name="Slide Number Placeholder 8"/>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2781099982"/>
      </p:ext>
    </p:extLst>
  </p:cSld>
  <p:clrMapOvr>
    <a:masterClrMapping/>
  </p:clrMapOvr>
  <p:extLst>
    <p:ext uri="{DCECCB84-F9BA-43D5-87BE-67443E8EF086}">
      <p15:sldGuideLst xmlns:p15="http://schemas.microsoft.com/office/powerpoint/2012/main"/>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Date Placeholder 2"/>
          <p:cNvSpPr>
            <a:spLocks noGrp="1"/>
          </p:cNvSpPr>
          <p:nvPr>
            <p:ph type="dt" sz="half" idx="10"/>
          </p:nvPr>
        </p:nvSpPr>
        <p:spPr/>
        <p:txBody>
          <a:bodyPr/>
          <a:lstStyle/>
          <a:p>
            <a:fld id="{B538D00B-2316-4064-9677-CB4BFCD6E60D}" type="datetimeFigureOut">
              <a:rPr lang="it-IT" smtClean="0"/>
              <a:t>25/09/2024</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197609679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538D00B-2316-4064-9677-CB4BFCD6E60D}" type="datetimeFigureOut">
              <a:rPr lang="it-IT" smtClean="0"/>
              <a:t>25/09/2024</a:t>
            </a:fld>
            <a:endParaRPr lang="it-IT"/>
          </a:p>
        </p:txBody>
      </p:sp>
      <p:sp>
        <p:nvSpPr>
          <p:cNvPr id="3" name="Footer Placeholder 2"/>
          <p:cNvSpPr>
            <a:spLocks noGrp="1"/>
          </p:cNvSpPr>
          <p:nvPr>
            <p:ph type="ftr" sz="quarter" idx="11"/>
          </p:nvPr>
        </p:nvSpPr>
        <p:spPr/>
        <p:txBody>
          <a:bodyPr/>
          <a:lstStyle/>
          <a:p>
            <a:endParaRPr lang="it-IT"/>
          </a:p>
        </p:txBody>
      </p:sp>
      <p:sp>
        <p:nvSpPr>
          <p:cNvPr id="4" name="Slide Number Placeholder 3"/>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319144376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917228" y="609600"/>
            <a:ext cx="3932237" cy="2362200"/>
          </a:xfrm>
        </p:spPr>
        <p:txBody>
          <a:bodyPr anchor="b">
            <a:normAutofit/>
          </a:bodyPr>
          <a:lstStyle>
            <a:lvl1pPr>
              <a:defRPr sz="2800"/>
            </a:lvl1pPr>
          </a:lstStyle>
          <a:p>
            <a:r>
              <a:rPr lang="it-IT"/>
              <a:t>Fare clic per modificare lo stile del titolo dello schema</a:t>
            </a:r>
            <a:endParaRPr lang="en-US" dirty="0"/>
          </a:p>
        </p:txBody>
      </p:sp>
      <p:sp>
        <p:nvSpPr>
          <p:cNvPr id="3" name="Content Placeholder 2"/>
          <p:cNvSpPr>
            <a:spLocks noGrp="1"/>
          </p:cNvSpPr>
          <p:nvPr>
            <p:ph idx="1"/>
          </p:nvPr>
        </p:nvSpPr>
        <p:spPr>
          <a:xfrm>
            <a:off x="5078064" y="609600"/>
            <a:ext cx="6189492" cy="5181600"/>
          </a:xfrm>
        </p:spPr>
        <p:txBody>
          <a:bodyPr anchor="ct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Text Placeholder 3"/>
          <p:cNvSpPr>
            <a:spLocks noGrp="1"/>
          </p:cNvSpPr>
          <p:nvPr>
            <p:ph type="body" sz="half" idx="2"/>
          </p:nvPr>
        </p:nvSpPr>
        <p:spPr>
          <a:xfrm>
            <a:off x="917228" y="2971800"/>
            <a:ext cx="3932237" cy="2819399"/>
          </a:xfrm>
        </p:spPr>
        <p:txBody>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3342833868"/>
      </p:ext>
    </p:extLst>
  </p:cSld>
  <p:clrMapOvr>
    <a:masterClrMapping/>
  </p:clrMapOvr>
  <p:extLst>
    <p:ext uri="{DCECCB84-F9BA-43D5-87BE-67443E8EF086}">
      <p15:sldGuideLst xmlns:p15="http://schemas.microsoft.com/office/powerpoint/2012/main"/>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917227" y="609600"/>
            <a:ext cx="5929773" cy="2362200"/>
          </a:xfrm>
        </p:spPr>
        <p:txBody>
          <a:bodyPr anchor="b">
            <a:normAutofit/>
          </a:bodyPr>
          <a:lstStyle>
            <a:lvl1pPr>
              <a:defRPr sz="3200"/>
            </a:lvl1pPr>
          </a:lstStyle>
          <a:p>
            <a:r>
              <a:rPr lang="it-IT"/>
              <a:t>Fare clic per modificare lo stile del titolo dello schema</a:t>
            </a:r>
            <a:endParaRPr lang="en-US" dirty="0"/>
          </a:p>
        </p:txBody>
      </p:sp>
      <p:sp>
        <p:nvSpPr>
          <p:cNvPr id="3" name="Picture Placeholder 2"/>
          <p:cNvSpPr>
            <a:spLocks noGrp="1" noChangeAspect="1"/>
          </p:cNvSpPr>
          <p:nvPr>
            <p:ph type="pic" idx="1"/>
          </p:nvPr>
        </p:nvSpPr>
        <p:spPr>
          <a:xfrm>
            <a:off x="7424804" y="758881"/>
            <a:ext cx="3255356" cy="4883038"/>
          </a:xfrm>
          <a:noFill/>
          <a:ln w="1905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nchor="t"/>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it-IT"/>
              <a:t>Fare clic sull'icona per inserire un'immagine</a:t>
            </a:r>
            <a:endParaRPr lang="en-US" dirty="0"/>
          </a:p>
        </p:txBody>
      </p:sp>
      <p:sp>
        <p:nvSpPr>
          <p:cNvPr id="4" name="Text Placeholder 3"/>
          <p:cNvSpPr>
            <a:spLocks noGrp="1"/>
          </p:cNvSpPr>
          <p:nvPr>
            <p:ph type="body" sz="half" idx="2"/>
          </p:nvPr>
        </p:nvSpPr>
        <p:spPr>
          <a:xfrm>
            <a:off x="913794" y="2971800"/>
            <a:ext cx="5934950" cy="2819400"/>
          </a:xfrm>
        </p:spPr>
        <p:txBody>
          <a:bodyPr>
            <a:normAutofit/>
          </a:bodyPr>
          <a:lstStyle>
            <a:lvl1pPr marL="0" indent="0" algn="ctr">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205722301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Immagine panoramica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913806" y="4289372"/>
            <a:ext cx="10367564" cy="819355"/>
          </a:xfrm>
        </p:spPr>
        <p:txBody>
          <a:bodyPr anchor="b">
            <a:normAutofit/>
          </a:bodyPr>
          <a:lstStyle>
            <a:lvl1pPr>
              <a:defRPr sz="2800"/>
            </a:lvl1pPr>
          </a:lstStyle>
          <a:p>
            <a:r>
              <a:rPr lang="it-IT"/>
              <a:t>Fare clic per modificare lo stile del titolo dello schema</a:t>
            </a:r>
            <a:endParaRPr lang="en-US" dirty="0"/>
          </a:p>
        </p:txBody>
      </p:sp>
      <p:sp>
        <p:nvSpPr>
          <p:cNvPr id="3" name="Picture Placeholder 2"/>
          <p:cNvSpPr>
            <a:spLocks noGrp="1" noChangeAspect="1"/>
          </p:cNvSpPr>
          <p:nvPr>
            <p:ph type="pic" idx="1"/>
          </p:nvPr>
        </p:nvSpPr>
        <p:spPr>
          <a:xfrm>
            <a:off x="913806" y="621321"/>
            <a:ext cx="10367564" cy="3379735"/>
          </a:xfrm>
          <a:noFill/>
          <a:ln w="1905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nchor="t"/>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it-IT"/>
              <a:t>Fare clic sull'icona per inserire un'immagine</a:t>
            </a:r>
            <a:endParaRPr lang="en-US" dirty="0"/>
          </a:p>
        </p:txBody>
      </p:sp>
      <p:sp>
        <p:nvSpPr>
          <p:cNvPr id="4" name="Text Placeholder 3"/>
          <p:cNvSpPr>
            <a:spLocks noGrp="1"/>
          </p:cNvSpPr>
          <p:nvPr>
            <p:ph type="body" sz="half" idx="2"/>
          </p:nvPr>
        </p:nvSpPr>
        <p:spPr>
          <a:xfrm>
            <a:off x="913795" y="5108728"/>
            <a:ext cx="10365998" cy="682472"/>
          </a:xfrm>
        </p:spPr>
        <p:txBody>
          <a:bodyPr>
            <a:normAutofit/>
          </a:bodyPr>
          <a:lstStyle>
            <a:lvl1pPr marL="0" indent="0" algn="ctr">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251945648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olo e sottotitolo">
    <p:spTree>
      <p:nvGrpSpPr>
        <p:cNvPr id="1" name=""/>
        <p:cNvGrpSpPr/>
        <p:nvPr/>
      </p:nvGrpSpPr>
      <p:grpSpPr>
        <a:xfrm>
          <a:off x="0" y="0"/>
          <a:ext cx="0" cy="0"/>
          <a:chOff x="0" y="0"/>
          <a:chExt cx="0" cy="0"/>
        </a:xfrm>
      </p:grpSpPr>
      <p:sp>
        <p:nvSpPr>
          <p:cNvPr id="2" name="Title 1"/>
          <p:cNvSpPr>
            <a:spLocks noGrp="1"/>
          </p:cNvSpPr>
          <p:nvPr>
            <p:ph type="title"/>
          </p:nvPr>
        </p:nvSpPr>
        <p:spPr>
          <a:xfrm>
            <a:off x="913795" y="609600"/>
            <a:ext cx="10353762" cy="3424859"/>
          </a:xfrm>
        </p:spPr>
        <p:txBody>
          <a:bodyPr anchor="ctr"/>
          <a:lstStyle>
            <a:lvl1pPr>
              <a:defRPr sz="3200"/>
            </a:lvl1pPr>
          </a:lstStyle>
          <a:p>
            <a:r>
              <a:rPr lang="it-IT"/>
              <a:t>Fare clic per modificare lo stile del titolo dello schema</a:t>
            </a:r>
            <a:endParaRPr lang="en-US" dirty="0"/>
          </a:p>
        </p:txBody>
      </p:sp>
      <p:sp>
        <p:nvSpPr>
          <p:cNvPr id="4" name="Text Placeholder 3"/>
          <p:cNvSpPr>
            <a:spLocks noGrp="1"/>
          </p:cNvSpPr>
          <p:nvPr>
            <p:ph type="body" sz="half" idx="2"/>
          </p:nvPr>
        </p:nvSpPr>
        <p:spPr>
          <a:xfrm>
            <a:off x="913795" y="4204820"/>
            <a:ext cx="10353761" cy="1592186"/>
          </a:xfrm>
        </p:spPr>
        <p:txBody>
          <a:bodyPr anchor="ct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294169893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Citazione con didascalia">
    <p:spTree>
      <p:nvGrpSpPr>
        <p:cNvPr id="1" name=""/>
        <p:cNvGrpSpPr/>
        <p:nvPr/>
      </p:nvGrpSpPr>
      <p:grpSpPr>
        <a:xfrm>
          <a:off x="0" y="0"/>
          <a:ext cx="0" cy="0"/>
          <a:chOff x="0" y="0"/>
          <a:chExt cx="0" cy="0"/>
        </a:xfrm>
      </p:grpSpPr>
      <p:sp>
        <p:nvSpPr>
          <p:cNvPr id="2" name="Title 1"/>
          <p:cNvSpPr>
            <a:spLocks noGrp="1"/>
          </p:cNvSpPr>
          <p:nvPr>
            <p:ph type="title"/>
          </p:nvPr>
        </p:nvSpPr>
        <p:spPr>
          <a:xfrm>
            <a:off x="1446212" y="609600"/>
            <a:ext cx="9302752" cy="2992904"/>
          </a:xfrm>
        </p:spPr>
        <p:txBody>
          <a:bodyPr anchor="ctr"/>
          <a:lstStyle>
            <a:lvl1pPr>
              <a:defRPr sz="3200"/>
            </a:lvl1pPr>
          </a:lstStyle>
          <a:p>
            <a:r>
              <a:rPr lang="it-IT"/>
              <a:t>Fare clic per modificare lo stile del titolo dello schema</a:t>
            </a:r>
            <a:endParaRPr lang="en-US" dirty="0"/>
          </a:p>
        </p:txBody>
      </p:sp>
      <p:sp>
        <p:nvSpPr>
          <p:cNvPr id="12" name="Text Placeholder 3"/>
          <p:cNvSpPr>
            <a:spLocks noGrp="1"/>
          </p:cNvSpPr>
          <p:nvPr>
            <p:ph type="body" sz="half" idx="13"/>
          </p:nvPr>
        </p:nvSpPr>
        <p:spPr>
          <a:xfrm>
            <a:off x="1720644" y="3610032"/>
            <a:ext cx="8752299" cy="426812"/>
          </a:xfrm>
        </p:spPr>
        <p:txBody>
          <a:bodyPr anchor="t">
            <a:normAutofit/>
          </a:bodyPr>
          <a:lstStyle>
            <a:lvl1pPr marL="0" indent="0" algn="r">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4" name="Text Placeholder 3"/>
          <p:cNvSpPr>
            <a:spLocks noGrp="1"/>
          </p:cNvSpPr>
          <p:nvPr>
            <p:ph type="body" sz="half" idx="2"/>
          </p:nvPr>
        </p:nvSpPr>
        <p:spPr>
          <a:xfrm>
            <a:off x="913794" y="4204821"/>
            <a:ext cx="10353762" cy="1586380"/>
          </a:xfrm>
        </p:spPr>
        <p:txBody>
          <a:bodyPr anchor="ctr">
            <a:normAutofit/>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
        <p:nvSpPr>
          <p:cNvPr id="11" name="TextBox 10"/>
          <p:cNvSpPr txBox="1"/>
          <p:nvPr/>
        </p:nvSpPr>
        <p:spPr>
          <a:xfrm>
            <a:off x="836612" y="735241"/>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3" name="TextBox 12"/>
          <p:cNvSpPr txBox="1"/>
          <p:nvPr/>
        </p:nvSpPr>
        <p:spPr>
          <a:xfrm>
            <a:off x="10657956" y="2972093"/>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Tree>
    <p:extLst>
      <p:ext uri="{BB962C8B-B14F-4D97-AF65-F5344CB8AC3E}">
        <p14:creationId xmlns:p14="http://schemas.microsoft.com/office/powerpoint/2010/main" val="95540671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Scheda nome">
    <p:spTree>
      <p:nvGrpSpPr>
        <p:cNvPr id="1" name=""/>
        <p:cNvGrpSpPr/>
        <p:nvPr/>
      </p:nvGrpSpPr>
      <p:grpSpPr>
        <a:xfrm>
          <a:off x="0" y="0"/>
          <a:ext cx="0" cy="0"/>
          <a:chOff x="0" y="0"/>
          <a:chExt cx="0" cy="0"/>
        </a:xfrm>
      </p:grpSpPr>
      <p:sp>
        <p:nvSpPr>
          <p:cNvPr id="2" name="Title 1"/>
          <p:cNvSpPr>
            <a:spLocks noGrp="1"/>
          </p:cNvSpPr>
          <p:nvPr>
            <p:ph type="title"/>
          </p:nvPr>
        </p:nvSpPr>
        <p:spPr>
          <a:xfrm>
            <a:off x="913806" y="2126942"/>
            <a:ext cx="10355327" cy="2511835"/>
          </a:xfrm>
        </p:spPr>
        <p:txBody>
          <a:bodyPr anchor="b"/>
          <a:lstStyle>
            <a:lvl1pPr>
              <a:defRPr sz="3200"/>
            </a:lvl1pPr>
          </a:lstStyle>
          <a:p>
            <a:r>
              <a:rPr lang="it-IT"/>
              <a:t>Fare clic per modificare lo stile del titolo dello schema</a:t>
            </a:r>
            <a:endParaRPr lang="en-US" dirty="0"/>
          </a:p>
        </p:txBody>
      </p:sp>
      <p:sp>
        <p:nvSpPr>
          <p:cNvPr id="4" name="Text Placeholder 3"/>
          <p:cNvSpPr>
            <a:spLocks noGrp="1"/>
          </p:cNvSpPr>
          <p:nvPr>
            <p:ph type="body" sz="half" idx="2"/>
          </p:nvPr>
        </p:nvSpPr>
        <p:spPr>
          <a:xfrm>
            <a:off x="913794" y="4650556"/>
            <a:ext cx="10353763" cy="1140644"/>
          </a:xfrm>
        </p:spPr>
        <p:txBody>
          <a:bodyPr anchor="t"/>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Date Placeholder 4"/>
          <p:cNvSpPr>
            <a:spLocks noGrp="1"/>
          </p:cNvSpPr>
          <p:nvPr>
            <p:ph type="dt" sz="half" idx="10"/>
          </p:nvPr>
        </p:nvSpPr>
        <p:spPr/>
        <p:txBody>
          <a:bodyPr/>
          <a:lstStyle/>
          <a:p>
            <a:fld id="{B538D00B-2316-4064-9677-CB4BFCD6E60D}" type="datetimeFigureOut">
              <a:rPr lang="it-IT" smtClean="0"/>
              <a:t>25/09/2024</a:t>
            </a:fld>
            <a:endParaRPr lang="it-IT"/>
          </a:p>
        </p:txBody>
      </p:sp>
      <p:sp>
        <p:nvSpPr>
          <p:cNvPr id="6" name="Footer Placeholder 5"/>
          <p:cNvSpPr>
            <a:spLocks noGrp="1"/>
          </p:cNvSpPr>
          <p:nvPr>
            <p:ph type="ftr" sz="quarter" idx="11"/>
          </p:nvPr>
        </p:nvSpPr>
        <p:spPr/>
        <p:txBody>
          <a:bodyPr/>
          <a:lstStyle/>
          <a:p>
            <a:endParaRPr lang="it-IT"/>
          </a:p>
        </p:txBody>
      </p:sp>
      <p:sp>
        <p:nvSpPr>
          <p:cNvPr id="7" name="Slide Number Placeholder 6"/>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362472464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onne">
    <p:spTree>
      <p:nvGrpSpPr>
        <p:cNvPr id="1" name=""/>
        <p:cNvGrpSpPr/>
        <p:nvPr/>
      </p:nvGrpSpPr>
      <p:grpSpPr>
        <a:xfrm>
          <a:off x="0" y="0"/>
          <a:ext cx="0" cy="0"/>
          <a:chOff x="0" y="0"/>
          <a:chExt cx="0" cy="0"/>
        </a:xfrm>
      </p:grpSpPr>
      <p:sp>
        <p:nvSpPr>
          <p:cNvPr id="15" name="Title 1"/>
          <p:cNvSpPr>
            <a:spLocks noGrp="1"/>
          </p:cNvSpPr>
          <p:nvPr>
            <p:ph type="title"/>
          </p:nvPr>
        </p:nvSpPr>
        <p:spPr>
          <a:xfrm>
            <a:off x="913794" y="609600"/>
            <a:ext cx="10353762" cy="1325563"/>
          </a:xfrm>
        </p:spPr>
        <p:txBody>
          <a:bodyPr/>
          <a:lstStyle/>
          <a:p>
            <a:r>
              <a:rPr lang="it-IT"/>
              <a:t>Fare clic per modificare lo stile del titolo dello schema</a:t>
            </a:r>
            <a:endParaRPr lang="en-US" dirty="0"/>
          </a:p>
        </p:txBody>
      </p:sp>
      <p:sp>
        <p:nvSpPr>
          <p:cNvPr id="7" name="Text Placeholder 2"/>
          <p:cNvSpPr>
            <a:spLocks noGrp="1"/>
          </p:cNvSpPr>
          <p:nvPr>
            <p:ph type="body" idx="1"/>
          </p:nvPr>
        </p:nvSpPr>
        <p:spPr>
          <a:xfrm>
            <a:off x="913794" y="2088319"/>
            <a:ext cx="3298956" cy="823305"/>
          </a:xfrm>
        </p:spPr>
        <p:txBody>
          <a:bodyPr anchor="b">
            <a:noAutofit/>
          </a:bodyPr>
          <a:lstStyle>
            <a:lvl1pPr marL="0" indent="0" algn="ctr">
              <a:lnSpc>
                <a:spcPct val="100000"/>
              </a:lnSpc>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8" name="Text Placeholder 3"/>
          <p:cNvSpPr>
            <a:spLocks noGrp="1"/>
          </p:cNvSpPr>
          <p:nvPr>
            <p:ph type="body" sz="half" idx="15"/>
          </p:nvPr>
        </p:nvSpPr>
        <p:spPr>
          <a:xfrm>
            <a:off x="913794" y="2911624"/>
            <a:ext cx="3298956" cy="2879576"/>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9" name="Text Placeholder 4"/>
          <p:cNvSpPr>
            <a:spLocks noGrp="1"/>
          </p:cNvSpPr>
          <p:nvPr>
            <p:ph type="body" sz="quarter" idx="3"/>
          </p:nvPr>
        </p:nvSpPr>
        <p:spPr>
          <a:xfrm>
            <a:off x="4444878" y="2088320"/>
            <a:ext cx="3298558" cy="823304"/>
          </a:xfrm>
        </p:spPr>
        <p:txBody>
          <a:bodyPr anchor="b">
            <a:noAutofit/>
          </a:bodyPr>
          <a:lstStyle>
            <a:lvl1pPr marL="0" indent="0" algn="ctr">
              <a:lnSpc>
                <a:spcPct val="100000"/>
              </a:lnSpc>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10" name="Text Placeholder 3"/>
          <p:cNvSpPr>
            <a:spLocks noGrp="1"/>
          </p:cNvSpPr>
          <p:nvPr>
            <p:ph type="body" sz="half" idx="16"/>
          </p:nvPr>
        </p:nvSpPr>
        <p:spPr>
          <a:xfrm>
            <a:off x="4444878" y="2911624"/>
            <a:ext cx="3299821" cy="2879576"/>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11" name="Text Placeholder 4"/>
          <p:cNvSpPr>
            <a:spLocks noGrp="1"/>
          </p:cNvSpPr>
          <p:nvPr>
            <p:ph type="body" sz="quarter" idx="13"/>
          </p:nvPr>
        </p:nvSpPr>
        <p:spPr>
          <a:xfrm>
            <a:off x="7973298" y="2088320"/>
            <a:ext cx="3291211" cy="823304"/>
          </a:xfrm>
        </p:spPr>
        <p:txBody>
          <a:bodyPr anchor="b">
            <a:noAutofit/>
          </a:bodyPr>
          <a:lstStyle>
            <a:lvl1pPr marL="0" indent="0" algn="ctr">
              <a:lnSpc>
                <a:spcPct val="100000"/>
              </a:lnSpc>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12" name="Text Placeholder 3"/>
          <p:cNvSpPr>
            <a:spLocks noGrp="1"/>
          </p:cNvSpPr>
          <p:nvPr>
            <p:ph type="body" sz="half" idx="17"/>
          </p:nvPr>
        </p:nvSpPr>
        <p:spPr>
          <a:xfrm>
            <a:off x="7976346" y="2911624"/>
            <a:ext cx="3291211" cy="2879576"/>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3" name="Date Placeholder 2"/>
          <p:cNvSpPr>
            <a:spLocks noGrp="1"/>
          </p:cNvSpPr>
          <p:nvPr>
            <p:ph type="dt" sz="half" idx="10"/>
          </p:nvPr>
        </p:nvSpPr>
        <p:spPr/>
        <p:txBody>
          <a:bodyPr/>
          <a:lstStyle/>
          <a:p>
            <a:fld id="{B538D00B-2316-4064-9677-CB4BFCD6E60D}" type="datetimeFigureOut">
              <a:rPr lang="it-IT" smtClean="0"/>
              <a:t>25/09/2024</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190324904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colonne immagine">
    <p:spTree>
      <p:nvGrpSpPr>
        <p:cNvPr id="1" name=""/>
        <p:cNvGrpSpPr/>
        <p:nvPr/>
      </p:nvGrpSpPr>
      <p:grpSpPr>
        <a:xfrm>
          <a:off x="0" y="0"/>
          <a:ext cx="0" cy="0"/>
          <a:chOff x="0" y="0"/>
          <a:chExt cx="0" cy="0"/>
        </a:xfrm>
      </p:grpSpPr>
      <p:sp>
        <p:nvSpPr>
          <p:cNvPr id="30" name="Title 1"/>
          <p:cNvSpPr>
            <a:spLocks noGrp="1"/>
          </p:cNvSpPr>
          <p:nvPr>
            <p:ph type="title"/>
          </p:nvPr>
        </p:nvSpPr>
        <p:spPr>
          <a:xfrm>
            <a:off x="913795" y="609600"/>
            <a:ext cx="10353762" cy="1325563"/>
          </a:xfrm>
        </p:spPr>
        <p:txBody>
          <a:bodyPr/>
          <a:lstStyle/>
          <a:p>
            <a:r>
              <a:rPr lang="it-IT"/>
              <a:t>Fare clic per modificare lo stile del titolo dello schema</a:t>
            </a:r>
            <a:endParaRPr lang="en-US" dirty="0"/>
          </a:p>
        </p:txBody>
      </p:sp>
      <p:sp>
        <p:nvSpPr>
          <p:cNvPr id="19" name="Text Placeholder 2"/>
          <p:cNvSpPr>
            <a:spLocks noGrp="1"/>
          </p:cNvSpPr>
          <p:nvPr>
            <p:ph type="body" idx="1"/>
          </p:nvPr>
        </p:nvSpPr>
        <p:spPr>
          <a:xfrm>
            <a:off x="913795" y="4195899"/>
            <a:ext cx="3298955" cy="576262"/>
          </a:xfrm>
        </p:spPr>
        <p:txBody>
          <a:bodyPr anchor="b">
            <a:noAutofit/>
          </a:bodyPr>
          <a:lstStyle>
            <a:lvl1pPr marL="0" indent="0" algn="ctr">
              <a:lnSpc>
                <a:spcPct val="100000"/>
              </a:lnSpc>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20" name="Picture Placeholder 2"/>
          <p:cNvSpPr>
            <a:spLocks noGrp="1" noChangeAspect="1"/>
          </p:cNvSpPr>
          <p:nvPr>
            <p:ph type="pic" idx="15"/>
          </p:nvPr>
        </p:nvSpPr>
        <p:spPr>
          <a:xfrm>
            <a:off x="1092020" y="2298987"/>
            <a:ext cx="2940050" cy="1524000"/>
          </a:xfrm>
          <a:prstGeom prst="roundRect">
            <a:avLst>
              <a:gd name="adj" fmla="val 0"/>
            </a:avLst>
          </a:prstGeom>
          <a:noFill/>
          <a:ln w="14605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it-IT"/>
              <a:t>Fare clic sull'icona per inserire un'immagine</a:t>
            </a:r>
            <a:endParaRPr lang="en-US" dirty="0"/>
          </a:p>
        </p:txBody>
      </p:sp>
      <p:sp>
        <p:nvSpPr>
          <p:cNvPr id="21" name="Text Placeholder 3"/>
          <p:cNvSpPr>
            <a:spLocks noGrp="1"/>
          </p:cNvSpPr>
          <p:nvPr>
            <p:ph type="body" sz="half" idx="18"/>
          </p:nvPr>
        </p:nvSpPr>
        <p:spPr>
          <a:xfrm>
            <a:off x="913795" y="4772161"/>
            <a:ext cx="3298955" cy="1019038"/>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22" name="Text Placeholder 4"/>
          <p:cNvSpPr>
            <a:spLocks noGrp="1"/>
          </p:cNvSpPr>
          <p:nvPr>
            <p:ph type="body" sz="quarter" idx="3"/>
          </p:nvPr>
        </p:nvSpPr>
        <p:spPr>
          <a:xfrm>
            <a:off x="4442701" y="4195899"/>
            <a:ext cx="3298983" cy="576262"/>
          </a:xfrm>
        </p:spPr>
        <p:txBody>
          <a:bodyPr anchor="b">
            <a:noAutofit/>
          </a:bodyPr>
          <a:lstStyle>
            <a:lvl1pPr marL="0" indent="0" algn="ctr">
              <a:lnSpc>
                <a:spcPct val="100000"/>
              </a:lnSpc>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23" name="Picture Placeholder 2"/>
          <p:cNvSpPr>
            <a:spLocks noGrp="1" noChangeAspect="1"/>
          </p:cNvSpPr>
          <p:nvPr>
            <p:ph type="pic" idx="21"/>
          </p:nvPr>
        </p:nvSpPr>
        <p:spPr>
          <a:xfrm>
            <a:off x="4568996" y="2298987"/>
            <a:ext cx="2930525" cy="1524000"/>
          </a:xfrm>
          <a:prstGeom prst="roundRect">
            <a:avLst>
              <a:gd name="adj" fmla="val 0"/>
            </a:avLst>
          </a:prstGeom>
          <a:noFill/>
          <a:ln w="14605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it-IT"/>
              <a:t>Fare clic sull'icona per inserire un'immagine</a:t>
            </a:r>
            <a:endParaRPr lang="en-US" dirty="0"/>
          </a:p>
        </p:txBody>
      </p:sp>
      <p:sp>
        <p:nvSpPr>
          <p:cNvPr id="24" name="Text Placeholder 3"/>
          <p:cNvSpPr>
            <a:spLocks noGrp="1"/>
          </p:cNvSpPr>
          <p:nvPr>
            <p:ph type="body" sz="half" idx="19"/>
          </p:nvPr>
        </p:nvSpPr>
        <p:spPr>
          <a:xfrm>
            <a:off x="4441348" y="4772160"/>
            <a:ext cx="3300336" cy="1019038"/>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25" name="Text Placeholder 4"/>
          <p:cNvSpPr>
            <a:spLocks noGrp="1"/>
          </p:cNvSpPr>
          <p:nvPr>
            <p:ph type="body" sz="quarter" idx="13"/>
          </p:nvPr>
        </p:nvSpPr>
        <p:spPr>
          <a:xfrm>
            <a:off x="7973423" y="4195899"/>
            <a:ext cx="3289900" cy="576262"/>
          </a:xfrm>
        </p:spPr>
        <p:txBody>
          <a:bodyPr anchor="b">
            <a:noAutofit/>
          </a:bodyPr>
          <a:lstStyle>
            <a:lvl1pPr marL="0" indent="0" algn="ctr">
              <a:lnSpc>
                <a:spcPct val="100000"/>
              </a:lnSpc>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26" name="Picture Placeholder 2"/>
          <p:cNvSpPr>
            <a:spLocks noGrp="1" noChangeAspect="1"/>
          </p:cNvSpPr>
          <p:nvPr>
            <p:ph type="pic" idx="22"/>
          </p:nvPr>
        </p:nvSpPr>
        <p:spPr>
          <a:xfrm>
            <a:off x="8152803" y="2298987"/>
            <a:ext cx="2932113" cy="1524000"/>
          </a:xfrm>
          <a:prstGeom prst="roundRect">
            <a:avLst>
              <a:gd name="adj" fmla="val 0"/>
            </a:avLst>
          </a:prstGeom>
          <a:noFill/>
          <a:ln w="14605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it-IT"/>
              <a:t>Fare clic sull'icona per inserire un'immagine</a:t>
            </a:r>
            <a:endParaRPr lang="en-US" dirty="0"/>
          </a:p>
        </p:txBody>
      </p:sp>
      <p:sp>
        <p:nvSpPr>
          <p:cNvPr id="27" name="Text Placeholder 3"/>
          <p:cNvSpPr>
            <a:spLocks noGrp="1"/>
          </p:cNvSpPr>
          <p:nvPr>
            <p:ph type="body" sz="half" idx="20"/>
          </p:nvPr>
        </p:nvSpPr>
        <p:spPr>
          <a:xfrm>
            <a:off x="7973298" y="4772161"/>
            <a:ext cx="3294258" cy="1019037"/>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3" name="Date Placeholder 2"/>
          <p:cNvSpPr>
            <a:spLocks noGrp="1"/>
          </p:cNvSpPr>
          <p:nvPr>
            <p:ph type="dt" sz="half" idx="10"/>
          </p:nvPr>
        </p:nvSpPr>
        <p:spPr/>
        <p:txBody>
          <a:bodyPr/>
          <a:lstStyle/>
          <a:p>
            <a:fld id="{B538D00B-2316-4064-9677-CB4BFCD6E60D}" type="datetimeFigureOut">
              <a:rPr lang="it-IT" smtClean="0"/>
              <a:t>25/09/2024</a:t>
            </a:fld>
            <a:endParaRPr lang="it-IT"/>
          </a:p>
        </p:txBody>
      </p:sp>
      <p:sp>
        <p:nvSpPr>
          <p:cNvPr id="4" name="Footer Placeholder 3"/>
          <p:cNvSpPr>
            <a:spLocks noGrp="1"/>
          </p:cNvSpPr>
          <p:nvPr>
            <p:ph type="ftr" sz="quarter" idx="11"/>
          </p:nvPr>
        </p:nvSpPr>
        <p:spPr/>
        <p:txBody>
          <a:bodyPr/>
          <a:lstStyle/>
          <a:p>
            <a:endParaRPr lang="it-IT"/>
          </a:p>
        </p:txBody>
      </p:sp>
      <p:sp>
        <p:nvSpPr>
          <p:cNvPr id="5" name="Slide Number Placeholder 4"/>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319279812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B538D00B-2316-4064-9677-CB4BFCD6E60D}" type="datetimeFigureOut">
              <a:rPr lang="it-IT" smtClean="0"/>
              <a:t>25/09/2024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347349295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609599"/>
            <a:ext cx="2542657" cy="5181601"/>
          </a:xfrm>
        </p:spPr>
        <p:txBody>
          <a:bodyPr vert="eaVert"/>
          <a:lstStyle>
            <a:lvl1pPr algn="l">
              <a:defRPr/>
            </a:lvl1pPr>
          </a:lstStyle>
          <a:p>
            <a:r>
              <a:rPr lang="it-IT"/>
              <a:t>Fare clic per modificare lo stile del titolo dello schema</a:t>
            </a:r>
            <a:endParaRPr lang="en-US" dirty="0"/>
          </a:p>
        </p:txBody>
      </p:sp>
      <p:sp>
        <p:nvSpPr>
          <p:cNvPr id="3" name="Vertical Text Placeholder 2"/>
          <p:cNvSpPr>
            <a:spLocks noGrp="1"/>
          </p:cNvSpPr>
          <p:nvPr>
            <p:ph type="body" orient="vert" idx="1"/>
          </p:nvPr>
        </p:nvSpPr>
        <p:spPr>
          <a:xfrm>
            <a:off x="913794" y="609599"/>
            <a:ext cx="7658705" cy="5181601"/>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10"/>
          </p:nvPr>
        </p:nvSpPr>
        <p:spPr/>
        <p:txBody>
          <a:bodyPr/>
          <a:lstStyle/>
          <a:p>
            <a:fld id="{B538D00B-2316-4064-9677-CB4BFCD6E60D}" type="datetimeFigureOut">
              <a:rPr lang="it-IT" smtClean="0"/>
              <a:t>25/09/2024</a:t>
            </a:fld>
            <a:endParaRPr lang="it-IT"/>
          </a:p>
        </p:txBody>
      </p:sp>
      <p:sp>
        <p:nvSpPr>
          <p:cNvPr id="5" name="Footer Placeholder 4"/>
          <p:cNvSpPr>
            <a:spLocks noGrp="1"/>
          </p:cNvSpPr>
          <p:nvPr>
            <p:ph type="ftr" sz="quarter" idx="11"/>
          </p:nvPr>
        </p:nvSpPr>
        <p:spPr/>
        <p:txBody>
          <a:bodyPr/>
          <a:lstStyle/>
          <a:p>
            <a:endParaRPr lang="it-IT"/>
          </a:p>
        </p:txBody>
      </p:sp>
      <p:sp>
        <p:nvSpPr>
          <p:cNvPr id="6" name="Slide Number Placeholder 5"/>
          <p:cNvSpPr>
            <a:spLocks noGrp="1"/>
          </p:cNvSpPr>
          <p:nvPr>
            <p:ph type="sldNum" sz="quarter" idx="12"/>
          </p:nvPr>
        </p:nvSpPr>
        <p:spPr/>
        <p:txBody>
          <a:bodyPr/>
          <a:lstStyle/>
          <a:p>
            <a:fld id="{8C59F8DF-635C-4233-ABD6-FE339EAE2CD2}" type="slidenum">
              <a:rPr lang="it-IT" smtClean="0"/>
              <a:t>‹N›</a:t>
            </a:fld>
            <a:endParaRPr lang="it-IT"/>
          </a:p>
        </p:txBody>
      </p:sp>
    </p:spTree>
    <p:extLst>
      <p:ext uri="{BB962C8B-B14F-4D97-AF65-F5344CB8AC3E}">
        <p14:creationId xmlns:p14="http://schemas.microsoft.com/office/powerpoint/2010/main" val="25974345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913795" y="609600"/>
            <a:ext cx="10353761" cy="1326321"/>
          </a:xfrm>
          <a:prstGeom prst="rect">
            <a:avLst/>
          </a:prstGeom>
        </p:spPr>
        <p:txBody>
          <a:bodyPr vert="horz" lIns="91440" tIns="45720" rIns="91440" bIns="45720" rtlCol="0" anchor="ctr">
            <a:normAutofit/>
          </a:bodyPr>
          <a:lstStyle/>
          <a:p>
            <a:r>
              <a:rPr lang="it-IT"/>
              <a:t>Fare clic per modificare lo stile del titolo dello schema</a:t>
            </a:r>
            <a:endParaRPr lang="en-US" dirty="0"/>
          </a:p>
        </p:txBody>
      </p:sp>
      <p:sp>
        <p:nvSpPr>
          <p:cNvPr id="3" name="Text Placeholder 2"/>
          <p:cNvSpPr>
            <a:spLocks noGrp="1"/>
          </p:cNvSpPr>
          <p:nvPr>
            <p:ph type="body" idx="1"/>
          </p:nvPr>
        </p:nvSpPr>
        <p:spPr>
          <a:xfrm>
            <a:off x="913795" y="2096064"/>
            <a:ext cx="10353762" cy="3695136"/>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endParaRPr lang="en-US" dirty="0"/>
          </a:p>
        </p:txBody>
      </p:sp>
      <p:sp>
        <p:nvSpPr>
          <p:cNvPr id="4" name="Date Placeholder 3"/>
          <p:cNvSpPr>
            <a:spLocks noGrp="1"/>
          </p:cNvSpPr>
          <p:nvPr>
            <p:ph type="dt" sz="half" idx="2"/>
          </p:nvPr>
        </p:nvSpPr>
        <p:spPr>
          <a:xfrm>
            <a:off x="7678736" y="5883275"/>
            <a:ext cx="2743200" cy="365125"/>
          </a:xfrm>
          <a:prstGeom prst="rect">
            <a:avLst/>
          </a:prstGeom>
        </p:spPr>
        <p:txBody>
          <a:bodyPr vert="horz" lIns="91440" tIns="45720" rIns="91440" bIns="45720" rtlCol="0" anchor="ctr"/>
          <a:lstStyle>
            <a:lvl1pPr algn="r">
              <a:defRPr sz="1000">
                <a:solidFill>
                  <a:schemeClr val="tx1">
                    <a:tint val="75000"/>
                  </a:schemeClr>
                </a:solidFill>
              </a:defRPr>
            </a:lvl1pPr>
          </a:lstStyle>
          <a:p>
            <a:fld id="{B538D00B-2316-4064-9677-CB4BFCD6E60D}" type="datetimeFigureOut">
              <a:rPr lang="it-IT" smtClean="0"/>
              <a:t>25/09/2024</a:t>
            </a:fld>
            <a:endParaRPr lang="it-IT"/>
          </a:p>
        </p:txBody>
      </p:sp>
      <p:sp>
        <p:nvSpPr>
          <p:cNvPr id="5" name="Footer Placeholder 4"/>
          <p:cNvSpPr>
            <a:spLocks noGrp="1"/>
          </p:cNvSpPr>
          <p:nvPr>
            <p:ph type="ftr" sz="quarter" idx="3"/>
          </p:nvPr>
        </p:nvSpPr>
        <p:spPr>
          <a:xfrm>
            <a:off x="913794" y="5883275"/>
            <a:ext cx="6672865" cy="365125"/>
          </a:xfrm>
          <a:prstGeom prst="rect">
            <a:avLst/>
          </a:prstGeom>
        </p:spPr>
        <p:txBody>
          <a:bodyPr vert="horz" lIns="91440" tIns="45720" rIns="91440" bIns="45720" rtlCol="0" anchor="ctr"/>
          <a:lstStyle>
            <a:lvl1pPr algn="l">
              <a:defRPr sz="1000">
                <a:solidFill>
                  <a:schemeClr val="tx1">
                    <a:tint val="75000"/>
                  </a:schemeClr>
                </a:solidFill>
              </a:defRPr>
            </a:lvl1pPr>
          </a:lstStyle>
          <a:p>
            <a:endParaRPr lang="it-IT"/>
          </a:p>
        </p:txBody>
      </p:sp>
      <p:sp>
        <p:nvSpPr>
          <p:cNvPr id="6" name="Slide Number Placeholder 5"/>
          <p:cNvSpPr>
            <a:spLocks noGrp="1"/>
          </p:cNvSpPr>
          <p:nvPr>
            <p:ph type="sldNum" sz="quarter" idx="4"/>
          </p:nvPr>
        </p:nvSpPr>
        <p:spPr>
          <a:xfrm>
            <a:off x="10514011" y="5883275"/>
            <a:ext cx="753545" cy="365125"/>
          </a:xfrm>
          <a:prstGeom prst="rect">
            <a:avLst/>
          </a:prstGeom>
        </p:spPr>
        <p:txBody>
          <a:bodyPr vert="horz" lIns="91440" tIns="45720" rIns="91440" bIns="45720" rtlCol="0" anchor="ctr"/>
          <a:lstStyle>
            <a:lvl1pPr algn="r">
              <a:defRPr sz="1000">
                <a:solidFill>
                  <a:schemeClr val="tx1">
                    <a:tint val="75000"/>
                  </a:schemeClr>
                </a:solidFill>
              </a:defRPr>
            </a:lvl1pPr>
          </a:lstStyle>
          <a:p>
            <a:fld id="{8C59F8DF-635C-4233-ABD6-FE339EAE2CD2}" type="slidenum">
              <a:rPr lang="it-IT" smtClean="0"/>
              <a:t>‹N›</a:t>
            </a:fld>
            <a:endParaRPr lang="it-IT"/>
          </a:p>
        </p:txBody>
      </p:sp>
    </p:spTree>
    <p:extLst>
      <p:ext uri="{BB962C8B-B14F-4D97-AF65-F5344CB8AC3E}">
        <p14:creationId xmlns:p14="http://schemas.microsoft.com/office/powerpoint/2010/main" val="2451650125"/>
      </p:ext>
    </p:extLst>
  </p:cSld>
  <p:clrMap bg1="dk1" tx1="lt1" bg2="dk2" tx2="lt2" accent1="accent1" accent2="accent2" accent3="accent3" accent4="accent4" accent5="accent5" accent6="accent6" hlink="hlink" folHlink="folHlink"/>
  <p:sldLayoutIdLst>
    <p:sldLayoutId id="2147484034" r:id="rId1"/>
    <p:sldLayoutId id="2147484035" r:id="rId2"/>
    <p:sldLayoutId id="2147484036" r:id="rId3"/>
    <p:sldLayoutId id="2147484037" r:id="rId4"/>
    <p:sldLayoutId id="2147484038" r:id="rId5"/>
    <p:sldLayoutId id="2147484039" r:id="rId6"/>
    <p:sldLayoutId id="2147484040" r:id="rId7"/>
    <p:sldLayoutId id="2147484041" r:id="rId8"/>
    <p:sldLayoutId id="2147484042" r:id="rId9"/>
    <p:sldLayoutId id="2147484043" r:id="rId10"/>
    <p:sldLayoutId id="2147484044" r:id="rId11"/>
    <p:sldLayoutId id="2147484045" r:id="rId12"/>
    <p:sldLayoutId id="2147484046" r:id="rId13"/>
    <p:sldLayoutId id="2147484047" r:id="rId14"/>
    <p:sldLayoutId id="2147484048" r:id="rId15"/>
    <p:sldLayoutId id="2147484049" r:id="rId16"/>
    <p:sldLayoutId id="2147484050" r:id="rId17"/>
  </p:sldLayoutIdLst>
  <p:txStyles>
    <p:titleStyle>
      <a:lvl1pPr algn="ctr" defTabSz="914400" rtl="0" eaLnBrk="1" latinLnBrk="0" hangingPunct="1">
        <a:lnSpc>
          <a:spcPct val="90000"/>
        </a:lnSpc>
        <a:spcBef>
          <a:spcPct val="0"/>
        </a:spcBef>
        <a:buNone/>
        <a:defRPr sz="3400" b="1" i="0" kern="1200" cap="all">
          <a:solidFill>
            <a:schemeClr val="tx1"/>
          </a:solidFill>
          <a:effectLst>
            <a:outerShdw blurRad="50800" dist="63500" dir="2700000" algn="tl" rotWithShape="0">
              <a:srgbClr val="000000">
                <a:alpha val="48000"/>
              </a:srgbClr>
            </a:outerShdw>
          </a:effectLst>
          <a:latin typeface="+mj-lt"/>
          <a:ea typeface="+mj-ea"/>
          <a:cs typeface="+mj-cs"/>
        </a:defRPr>
      </a:lvl1pPr>
    </p:titleStyle>
    <p:bodyStyle>
      <a:lvl1pPr marL="228600" indent="-228600" algn="l" defTabSz="914400" rtl="0" eaLnBrk="1" latinLnBrk="0" hangingPunct="1">
        <a:lnSpc>
          <a:spcPct val="120000"/>
        </a:lnSpc>
        <a:spcBef>
          <a:spcPts val="1000"/>
        </a:spcBef>
        <a:buFont typeface="Arial" panose="020B0604020202020204" pitchFamily="34" charset="0"/>
        <a:buChar char="•"/>
        <a:defRPr sz="2000" kern="1200">
          <a:solidFill>
            <a:schemeClr val="tx1"/>
          </a:solidFill>
          <a:effectLst>
            <a:outerShdw blurRad="50800" dist="38100" dir="2700000" algn="tl" rotWithShape="0">
              <a:srgbClr val="000000">
                <a:alpha val="48000"/>
              </a:srgbClr>
            </a:outerShdw>
          </a:effectLst>
          <a:latin typeface="+mn-lt"/>
          <a:ea typeface="+mn-ea"/>
          <a:cs typeface="+mn-cs"/>
        </a:defRPr>
      </a:lvl1pPr>
      <a:lvl2pPr marL="685800" indent="-228600" algn="l" defTabSz="914400" rtl="0" eaLnBrk="1" latinLnBrk="0" hangingPunct="1">
        <a:lnSpc>
          <a:spcPct val="120000"/>
        </a:lnSpc>
        <a:spcBef>
          <a:spcPts val="500"/>
        </a:spcBef>
        <a:buFont typeface="Arial" panose="020B0604020202020204" pitchFamily="34" charset="0"/>
        <a:buChar char="•"/>
        <a:defRPr sz="1800" kern="1200">
          <a:solidFill>
            <a:schemeClr val="tx1"/>
          </a:solidFill>
          <a:effectLst>
            <a:outerShdw blurRad="50800" dist="38100" dir="2700000" algn="tl" rotWithShape="0">
              <a:srgbClr val="000000">
                <a:alpha val="48000"/>
              </a:srgbClr>
            </a:outerShdw>
          </a:effectLst>
          <a:latin typeface="+mn-lt"/>
          <a:ea typeface="+mn-ea"/>
          <a:cs typeface="+mn-cs"/>
        </a:defRPr>
      </a:lvl2pPr>
      <a:lvl3pPr marL="1143000" indent="-228600" algn="l" defTabSz="914400" rtl="0" eaLnBrk="1" latinLnBrk="0" hangingPunct="1">
        <a:lnSpc>
          <a:spcPct val="120000"/>
        </a:lnSpc>
        <a:spcBef>
          <a:spcPts val="500"/>
        </a:spcBef>
        <a:buFont typeface="Arial" panose="020B0604020202020204" pitchFamily="34" charset="0"/>
        <a:buChar char="•"/>
        <a:defRPr sz="1600" kern="1200">
          <a:solidFill>
            <a:schemeClr val="tx1"/>
          </a:solidFill>
          <a:effectLst>
            <a:outerShdw blurRad="50800" dist="38100" dir="2700000" algn="tl" rotWithShape="0">
              <a:srgbClr val="000000">
                <a:alpha val="48000"/>
              </a:srgbClr>
            </a:outerShdw>
          </a:effectLst>
          <a:latin typeface="+mn-lt"/>
          <a:ea typeface="+mn-ea"/>
          <a:cs typeface="+mn-cs"/>
        </a:defRPr>
      </a:lvl3pPr>
      <a:lvl4pPr marL="1600200" indent="-228600" algn="l" defTabSz="914400" rtl="0" eaLnBrk="1" latinLnBrk="0" hangingPunct="1">
        <a:lnSpc>
          <a:spcPct val="120000"/>
        </a:lnSpc>
        <a:spcBef>
          <a:spcPts val="500"/>
        </a:spcBef>
        <a:buFont typeface="Arial" panose="020B0604020202020204" pitchFamily="34" charset="0"/>
        <a:buChar char="•"/>
        <a:defRPr sz="1400" kern="1200">
          <a:solidFill>
            <a:schemeClr val="tx1"/>
          </a:solidFill>
          <a:effectLst>
            <a:outerShdw blurRad="50800" dist="38100" dir="2700000" algn="tl" rotWithShape="0">
              <a:srgbClr val="000000">
                <a:alpha val="48000"/>
              </a:srgbClr>
            </a:outerShdw>
          </a:effectLst>
          <a:latin typeface="+mn-lt"/>
          <a:ea typeface="+mn-ea"/>
          <a:cs typeface="+mn-cs"/>
        </a:defRPr>
      </a:lvl4pPr>
      <a:lvl5pPr marL="20574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effectLst>
            <a:outerShdw blurRad="50800" dist="38100" dir="2700000" algn="tl" rotWithShape="0">
              <a:srgbClr val="000000">
                <a:alpha val="48000"/>
              </a:srgbClr>
            </a:outerShdw>
          </a:effectLst>
          <a:latin typeface="+mn-lt"/>
          <a:ea typeface="+mn-ea"/>
          <a:cs typeface="+mn-cs"/>
        </a:defRPr>
      </a:lvl5pPr>
      <a:lvl6pPr marL="25146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effectLst>
            <a:outerShdw blurRad="50800" dist="38100" dir="2700000" algn="tl" rotWithShape="0">
              <a:srgbClr val="000000">
                <a:alpha val="48000"/>
              </a:srgbClr>
            </a:outerShdw>
          </a:effectLst>
          <a:latin typeface="+mn-lt"/>
          <a:ea typeface="+mn-ea"/>
          <a:cs typeface="+mn-cs"/>
        </a:defRPr>
      </a:lvl6pPr>
      <a:lvl7pPr marL="29718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effectLst>
            <a:outerShdw blurRad="50800" dist="38100" dir="2700000" algn="tl" rotWithShape="0">
              <a:srgbClr val="000000">
                <a:alpha val="48000"/>
              </a:srgbClr>
            </a:outerShdw>
          </a:effectLst>
          <a:latin typeface="+mn-lt"/>
          <a:ea typeface="+mn-ea"/>
          <a:cs typeface="+mn-cs"/>
        </a:defRPr>
      </a:lvl7pPr>
      <a:lvl8pPr marL="34290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effectLst>
            <a:outerShdw blurRad="50800" dist="38100" dir="2700000" algn="tl" rotWithShape="0">
              <a:srgbClr val="000000">
                <a:alpha val="48000"/>
              </a:srgbClr>
            </a:outerShdw>
          </a:effectLst>
          <a:latin typeface="+mn-lt"/>
          <a:ea typeface="+mn-ea"/>
          <a:cs typeface="+mn-cs"/>
        </a:defRPr>
      </a:lvl8pPr>
      <a:lvl9pPr marL="38862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effectLst>
            <a:outerShdw blurRad="50800" dist="38100" dir="2700000" algn="tl" rotWithShape="0">
              <a:srgbClr val="000000">
                <a:alpha val="48000"/>
              </a:srgbClr>
            </a:outerShdw>
          </a:effectLst>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3DDB69AC-FE44-4693-9AEF-283C239C8B20}"/>
              </a:ext>
            </a:extLst>
          </p:cNvPr>
          <p:cNvSpPr>
            <a:spLocks noGrp="1"/>
          </p:cNvSpPr>
          <p:nvPr>
            <p:ph type="ctrTitle"/>
          </p:nvPr>
        </p:nvSpPr>
        <p:spPr>
          <a:xfrm>
            <a:off x="1524000" y="1122363"/>
            <a:ext cx="9144000" cy="1435099"/>
          </a:xfrm>
        </p:spPr>
        <p:txBody>
          <a:bodyPr>
            <a:normAutofit/>
          </a:bodyPr>
          <a:lstStyle/>
          <a:p>
            <a:r>
              <a:rPr lang="it-IT" b="1" dirty="0"/>
              <a:t>Il fondo nazionale per l’autoimpiego </a:t>
            </a:r>
          </a:p>
        </p:txBody>
      </p:sp>
      <p:sp>
        <p:nvSpPr>
          <p:cNvPr id="3" name="Sottotitolo 2">
            <a:extLst>
              <a:ext uri="{FF2B5EF4-FFF2-40B4-BE49-F238E27FC236}">
                <a16:creationId xmlns:a16="http://schemas.microsoft.com/office/drawing/2014/main" id="{4243EB4A-DD0C-4B84-A344-41ABBDD9B7C6}"/>
              </a:ext>
            </a:extLst>
          </p:cNvPr>
          <p:cNvSpPr>
            <a:spLocks noGrp="1"/>
          </p:cNvSpPr>
          <p:nvPr>
            <p:ph type="subTitle" idx="1"/>
          </p:nvPr>
        </p:nvSpPr>
        <p:spPr>
          <a:xfrm>
            <a:off x="1524000" y="3429000"/>
            <a:ext cx="9144000" cy="1828800"/>
          </a:xfrm>
        </p:spPr>
        <p:txBody>
          <a:bodyPr>
            <a:noAutofit/>
          </a:bodyPr>
          <a:lstStyle/>
          <a:p>
            <a:r>
              <a:rPr lang="it-IT" sz="4000" dirty="0"/>
              <a:t>Formazione, accompagnamento, tutoraggio ed incentivi per l’avvio di attività di lavoro autonomo e professionale </a:t>
            </a:r>
          </a:p>
        </p:txBody>
      </p:sp>
    </p:spTree>
    <p:extLst>
      <p:ext uri="{BB962C8B-B14F-4D97-AF65-F5344CB8AC3E}">
        <p14:creationId xmlns:p14="http://schemas.microsoft.com/office/powerpoint/2010/main" val="301294597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4722521-A08F-4875-A021-AAC0338EE0E4}"/>
              </a:ext>
            </a:extLst>
          </p:cNvPr>
          <p:cNvSpPr>
            <a:spLocks noGrp="1"/>
          </p:cNvSpPr>
          <p:nvPr>
            <p:ph type="title"/>
          </p:nvPr>
        </p:nvSpPr>
        <p:spPr>
          <a:xfrm>
            <a:off x="838200" y="365126"/>
            <a:ext cx="10515600" cy="706438"/>
          </a:xfrm>
        </p:spPr>
        <p:txBody>
          <a:bodyPr>
            <a:normAutofit/>
          </a:bodyPr>
          <a:lstStyle/>
          <a:p>
            <a:r>
              <a:rPr lang="it-IT" b="1" dirty="0"/>
              <a:t>Obiettivi,  destinatari e risorse </a:t>
            </a:r>
          </a:p>
        </p:txBody>
      </p:sp>
      <p:sp>
        <p:nvSpPr>
          <p:cNvPr id="3" name="Segnaposto contenuto 2">
            <a:extLst>
              <a:ext uri="{FF2B5EF4-FFF2-40B4-BE49-F238E27FC236}">
                <a16:creationId xmlns:a16="http://schemas.microsoft.com/office/drawing/2014/main" id="{0DF49281-F9EF-4D68-8EB0-096413772349}"/>
              </a:ext>
            </a:extLst>
          </p:cNvPr>
          <p:cNvSpPr>
            <a:spLocks noGrp="1"/>
          </p:cNvSpPr>
          <p:nvPr>
            <p:ph idx="1"/>
          </p:nvPr>
        </p:nvSpPr>
        <p:spPr>
          <a:xfrm>
            <a:off x="838200" y="1300163"/>
            <a:ext cx="10515600" cy="4876800"/>
          </a:xfrm>
        </p:spPr>
        <p:txBody>
          <a:bodyPr>
            <a:normAutofit/>
          </a:bodyPr>
          <a:lstStyle/>
          <a:p>
            <a:pPr marL="0" indent="0" algn="just">
              <a:buNone/>
            </a:pPr>
            <a:r>
              <a:rPr lang="it-IT" dirty="0"/>
              <a:t>L’intervento del fondo sostiene l’inclusione attiva e l’inserimento al lavoro - mediante specifiche azioni a sostegno dell’avvio di iniziative di lavoro autonomo, imprenditoriali e libero-professionali - dei giovani disoccupati od inoccupati under 35; </a:t>
            </a:r>
          </a:p>
          <a:p>
            <a:pPr marL="0" indent="0" algn="just">
              <a:buNone/>
            </a:pPr>
            <a:endParaRPr lang="it-IT" dirty="0"/>
          </a:p>
          <a:p>
            <a:pPr marL="0" indent="0" algn="just">
              <a:buNone/>
            </a:pPr>
            <a:r>
              <a:rPr lang="it-IT" dirty="0"/>
              <a:t>Il fondo prevede il finanziamento di risorse pari a 800 milioni di euro, così distinti :</a:t>
            </a:r>
          </a:p>
          <a:p>
            <a:pPr algn="just"/>
            <a:r>
              <a:rPr lang="it-IT" dirty="0"/>
              <a:t>100 milioni di euro per attività di formazione ed accompagnamento, gestite dall’Ente nazionale Microcredito;</a:t>
            </a:r>
          </a:p>
          <a:p>
            <a:pPr algn="just"/>
            <a:r>
              <a:rPr lang="it-IT" dirty="0"/>
              <a:t>700 milioni di euro per attività di tutoraggio e per l’erogazione degli incentivi all’avviamento, gestite da Invitalia Spa  </a:t>
            </a:r>
          </a:p>
          <a:p>
            <a:pPr algn="just"/>
            <a:endParaRPr lang="it-IT" dirty="0"/>
          </a:p>
          <a:p>
            <a:pPr algn="just"/>
            <a:endParaRPr lang="it-IT" dirty="0"/>
          </a:p>
        </p:txBody>
      </p:sp>
    </p:spTree>
    <p:extLst>
      <p:ext uri="{BB962C8B-B14F-4D97-AF65-F5344CB8AC3E}">
        <p14:creationId xmlns:p14="http://schemas.microsoft.com/office/powerpoint/2010/main" val="423832575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11235805-6465-4BA7-8729-27C587881410}"/>
              </a:ext>
            </a:extLst>
          </p:cNvPr>
          <p:cNvSpPr>
            <a:spLocks noGrp="1"/>
          </p:cNvSpPr>
          <p:nvPr>
            <p:ph type="title"/>
          </p:nvPr>
        </p:nvSpPr>
        <p:spPr>
          <a:xfrm>
            <a:off x="838200" y="328613"/>
            <a:ext cx="10515600" cy="600075"/>
          </a:xfrm>
        </p:spPr>
        <p:txBody>
          <a:bodyPr>
            <a:normAutofit/>
          </a:bodyPr>
          <a:lstStyle/>
          <a:p>
            <a:r>
              <a:rPr lang="it-IT" b="1" dirty="0"/>
              <a:t>Iniziative economiche ammissibili </a:t>
            </a:r>
          </a:p>
        </p:txBody>
      </p:sp>
      <p:sp>
        <p:nvSpPr>
          <p:cNvPr id="3" name="Segnaposto contenuto 2">
            <a:extLst>
              <a:ext uri="{FF2B5EF4-FFF2-40B4-BE49-F238E27FC236}">
                <a16:creationId xmlns:a16="http://schemas.microsoft.com/office/drawing/2014/main" id="{25E9D6DA-7379-4967-A140-CAE557FDFE03}"/>
              </a:ext>
            </a:extLst>
          </p:cNvPr>
          <p:cNvSpPr>
            <a:spLocks noGrp="1"/>
          </p:cNvSpPr>
          <p:nvPr>
            <p:ph idx="1"/>
          </p:nvPr>
        </p:nvSpPr>
        <p:spPr>
          <a:xfrm>
            <a:off x="838200" y="1143000"/>
            <a:ext cx="10515600" cy="5386387"/>
          </a:xfrm>
        </p:spPr>
        <p:txBody>
          <a:bodyPr>
            <a:normAutofit fontScale="92500" lnSpcReduction="10000"/>
          </a:bodyPr>
          <a:lstStyle/>
          <a:p>
            <a:pPr marL="0" indent="0" algn="just">
              <a:buNone/>
            </a:pPr>
            <a:r>
              <a:rPr lang="it-IT" dirty="0"/>
              <a:t>Sono ammissibili alle agevolazioni lee iniziative che riguardano l’avvio di attività :</a:t>
            </a:r>
          </a:p>
          <a:p>
            <a:r>
              <a:rPr lang="it-IT" dirty="0"/>
              <a:t>a)	di lavoro autonomo, mediante apertura di partita IVA; sono incluse nel lavoro autonomo anche le libere professioni non ordinistiche;</a:t>
            </a:r>
          </a:p>
          <a:p>
            <a:r>
              <a:rPr lang="it-IT" dirty="0"/>
              <a:t>b)	di impresa individuale, regolarmente iscritta al Registro delle imprese;</a:t>
            </a:r>
          </a:p>
          <a:p>
            <a:r>
              <a:rPr lang="it-IT" dirty="0"/>
              <a:t>c)	di impresa in forma societaria, regolarmente iscritta al Registro delle imprese, nelle seguenti forme giuridiche:</a:t>
            </a:r>
          </a:p>
          <a:p>
            <a:r>
              <a:rPr lang="it-IT" dirty="0"/>
              <a:t>i.	società in nome collettivo;</a:t>
            </a:r>
          </a:p>
          <a:p>
            <a:r>
              <a:rPr lang="it-IT" dirty="0"/>
              <a:t>ii.	società in accomandita semplice;</a:t>
            </a:r>
          </a:p>
          <a:p>
            <a:r>
              <a:rPr lang="it-IT" dirty="0"/>
              <a:t>iii.	società a responsabilità limitata;</a:t>
            </a:r>
          </a:p>
          <a:p>
            <a:r>
              <a:rPr lang="it-IT" dirty="0"/>
              <a:t>iv.	società cooperativa;</a:t>
            </a:r>
          </a:p>
          <a:p>
            <a:r>
              <a:rPr lang="it-IT" dirty="0"/>
              <a:t>v.	società tra professionisti;</a:t>
            </a:r>
          </a:p>
          <a:p>
            <a:r>
              <a:rPr lang="it-IT" dirty="0"/>
              <a:t>d)	libero-professionali, con previsione di iscrizione ad ordini o collegi professionali.</a:t>
            </a:r>
          </a:p>
          <a:p>
            <a:endParaRPr lang="it-IT" dirty="0"/>
          </a:p>
        </p:txBody>
      </p:sp>
    </p:spTree>
    <p:extLst>
      <p:ext uri="{BB962C8B-B14F-4D97-AF65-F5344CB8AC3E}">
        <p14:creationId xmlns:p14="http://schemas.microsoft.com/office/powerpoint/2010/main" val="342132365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DF3DEF07-D1AB-4849-A058-39E39A941A58}"/>
              </a:ext>
            </a:extLst>
          </p:cNvPr>
          <p:cNvSpPr>
            <a:spLocks noGrp="1"/>
          </p:cNvSpPr>
          <p:nvPr>
            <p:ph type="title"/>
          </p:nvPr>
        </p:nvSpPr>
        <p:spPr/>
        <p:txBody>
          <a:bodyPr/>
          <a:lstStyle/>
          <a:p>
            <a:r>
              <a:rPr lang="it-IT" b="1" dirty="0"/>
              <a:t>Soggetti partecipanti non beneficiari </a:t>
            </a:r>
          </a:p>
        </p:txBody>
      </p:sp>
      <p:sp>
        <p:nvSpPr>
          <p:cNvPr id="3" name="Segnaposto contenuto 2">
            <a:extLst>
              <a:ext uri="{FF2B5EF4-FFF2-40B4-BE49-F238E27FC236}">
                <a16:creationId xmlns:a16="http://schemas.microsoft.com/office/drawing/2014/main" id="{FC28DB0C-A1F4-44A5-BF9C-5BA2AF4BD7DF}"/>
              </a:ext>
            </a:extLst>
          </p:cNvPr>
          <p:cNvSpPr>
            <a:spLocks noGrp="1"/>
          </p:cNvSpPr>
          <p:nvPr>
            <p:ph idx="1"/>
          </p:nvPr>
        </p:nvSpPr>
        <p:spPr/>
        <p:txBody>
          <a:bodyPr>
            <a:normAutofit/>
          </a:bodyPr>
          <a:lstStyle/>
          <a:p>
            <a:pPr marL="0" indent="0" algn="just">
              <a:buNone/>
            </a:pPr>
            <a:r>
              <a:rPr lang="it-IT" dirty="0"/>
              <a:t>Possono partecipare alle società anche soggetti diversi dai soggetti beneficiari, giovani disoccupati od inoccupati under 35, purché i soggetti beneficiari detengano il controllo e l’amministrazione della società alla data di iscrizione della stessa al Registro delle imprese e per i successivi tre anni.</a:t>
            </a:r>
          </a:p>
          <a:p>
            <a:pPr marL="0" indent="0" algn="just">
              <a:buNone/>
            </a:pPr>
            <a:endParaRPr lang="it-IT" dirty="0"/>
          </a:p>
          <a:p>
            <a:pPr marL="0" indent="0" algn="just">
              <a:buNone/>
            </a:pPr>
            <a:r>
              <a:rPr lang="it-IT" dirty="0"/>
              <a:t>In questo modo all’attività delle nuove società possono partecipare lavoratori, professionisti, imprenditori o persone che abbiano più di 35 anni di età o non si trovino nella condizione di disoccupazione. </a:t>
            </a:r>
          </a:p>
        </p:txBody>
      </p:sp>
    </p:spTree>
    <p:extLst>
      <p:ext uri="{BB962C8B-B14F-4D97-AF65-F5344CB8AC3E}">
        <p14:creationId xmlns:p14="http://schemas.microsoft.com/office/powerpoint/2010/main" val="399389293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044D0446-8395-4636-8810-2C4FE9C8CE59}"/>
              </a:ext>
            </a:extLst>
          </p:cNvPr>
          <p:cNvSpPr>
            <a:spLocks noGrp="1"/>
          </p:cNvSpPr>
          <p:nvPr>
            <p:ph type="title"/>
          </p:nvPr>
        </p:nvSpPr>
        <p:spPr/>
        <p:txBody>
          <a:bodyPr/>
          <a:lstStyle/>
          <a:p>
            <a:r>
              <a:rPr lang="it-IT" b="1" dirty="0"/>
              <a:t>Gli ambiti di intervento della misura </a:t>
            </a:r>
            <a:r>
              <a:rPr lang="it-IT" dirty="0"/>
              <a:t>:  </a:t>
            </a:r>
          </a:p>
        </p:txBody>
      </p:sp>
      <p:sp>
        <p:nvSpPr>
          <p:cNvPr id="3" name="Segnaposto contenuto 2">
            <a:extLst>
              <a:ext uri="{FF2B5EF4-FFF2-40B4-BE49-F238E27FC236}">
                <a16:creationId xmlns:a16="http://schemas.microsoft.com/office/drawing/2014/main" id="{31CBE38B-C352-4042-B8F9-529268EBD648}"/>
              </a:ext>
            </a:extLst>
          </p:cNvPr>
          <p:cNvSpPr>
            <a:spLocks noGrp="1"/>
          </p:cNvSpPr>
          <p:nvPr>
            <p:ph idx="1"/>
          </p:nvPr>
        </p:nvSpPr>
        <p:spPr/>
        <p:txBody>
          <a:bodyPr>
            <a:normAutofit fontScale="85000" lnSpcReduction="10000"/>
          </a:bodyPr>
          <a:lstStyle/>
          <a:p>
            <a:pPr marL="0" indent="0">
              <a:buNone/>
            </a:pPr>
            <a:r>
              <a:rPr lang="it-IT" dirty="0"/>
              <a:t>Il fondo permette di accedere alle seguenti attività: </a:t>
            </a:r>
          </a:p>
          <a:p>
            <a:pPr marL="0" indent="0">
              <a:buNone/>
            </a:pPr>
            <a:endParaRPr lang="it-IT" dirty="0"/>
          </a:p>
          <a:p>
            <a:r>
              <a:rPr lang="it-IT" dirty="0"/>
              <a:t>Formazione</a:t>
            </a:r>
          </a:p>
          <a:p>
            <a:endParaRPr lang="it-IT" dirty="0"/>
          </a:p>
          <a:p>
            <a:r>
              <a:rPr lang="it-IT" dirty="0"/>
              <a:t>Accompagnamento all’autoimpiego</a:t>
            </a:r>
          </a:p>
          <a:p>
            <a:endParaRPr lang="it-IT" dirty="0"/>
          </a:p>
          <a:p>
            <a:r>
              <a:rPr lang="it-IT" dirty="0"/>
              <a:t>Tutoraggio</a:t>
            </a:r>
          </a:p>
          <a:p>
            <a:endParaRPr lang="it-IT" dirty="0"/>
          </a:p>
          <a:p>
            <a:r>
              <a:rPr lang="it-IT" dirty="0"/>
              <a:t>Accesso agli incentivi per l’avviamento dell’iniziativa economica </a:t>
            </a:r>
          </a:p>
        </p:txBody>
      </p:sp>
    </p:spTree>
    <p:extLst>
      <p:ext uri="{BB962C8B-B14F-4D97-AF65-F5344CB8AC3E}">
        <p14:creationId xmlns:p14="http://schemas.microsoft.com/office/powerpoint/2010/main" val="235082228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8B533EC-BFCC-499C-9191-0D52078CCD52}"/>
              </a:ext>
            </a:extLst>
          </p:cNvPr>
          <p:cNvSpPr>
            <a:spLocks noGrp="1"/>
          </p:cNvSpPr>
          <p:nvPr>
            <p:ph type="title"/>
          </p:nvPr>
        </p:nvSpPr>
        <p:spPr>
          <a:xfrm>
            <a:off x="838200" y="365125"/>
            <a:ext cx="10515600" cy="906463"/>
          </a:xfrm>
        </p:spPr>
        <p:txBody>
          <a:bodyPr>
            <a:normAutofit fontScale="90000"/>
          </a:bodyPr>
          <a:lstStyle/>
          <a:p>
            <a:pPr algn="just"/>
            <a:r>
              <a:rPr lang="it-IT" dirty="0"/>
              <a:t>LA FORMAZIONE E L’ACCOMPAGNAMENTO PER L’AUTOIMPIEGO </a:t>
            </a:r>
          </a:p>
        </p:txBody>
      </p:sp>
      <p:sp>
        <p:nvSpPr>
          <p:cNvPr id="3" name="Segnaposto contenuto 2">
            <a:extLst>
              <a:ext uri="{FF2B5EF4-FFF2-40B4-BE49-F238E27FC236}">
                <a16:creationId xmlns:a16="http://schemas.microsoft.com/office/drawing/2014/main" id="{E72677B1-7DC0-49F4-821B-4B096D10A1B9}"/>
              </a:ext>
            </a:extLst>
          </p:cNvPr>
          <p:cNvSpPr>
            <a:spLocks noGrp="1"/>
          </p:cNvSpPr>
          <p:nvPr>
            <p:ph idx="1"/>
          </p:nvPr>
        </p:nvSpPr>
        <p:spPr/>
        <p:txBody>
          <a:bodyPr>
            <a:normAutofit/>
          </a:bodyPr>
          <a:lstStyle/>
          <a:p>
            <a:pPr marL="0" indent="0" algn="just">
              <a:buNone/>
            </a:pPr>
            <a:r>
              <a:rPr lang="it-IT" dirty="0"/>
              <a:t>L’attività di formazione e accompagnamento, organizzata e coordinata da Ente nazionale Microcredito, è finalizzata a trasferire ai soggetti beneficiari competenze e capacità utili alla fruizione delle misure di incentivazione.</a:t>
            </a:r>
          </a:p>
          <a:p>
            <a:pPr marL="0" indent="0" algn="just">
              <a:buNone/>
            </a:pPr>
            <a:endParaRPr lang="it-IT" dirty="0"/>
          </a:p>
          <a:p>
            <a:pPr marL="0" indent="0" algn="just">
              <a:buNone/>
            </a:pPr>
            <a:r>
              <a:rPr lang="it-IT" dirty="0"/>
              <a:t>Ente nazionale Microcredito è responsabile dell’avvio e dell’attuazione delle attività di formazione ed accompagnamento e si avvale per l’erogazione delle attività dei Soggetti Esecutori (SE) accreditati, nei diversi territori di intervento, all’erogazione dei servizi di formazione e accompagnamento</a:t>
            </a:r>
          </a:p>
        </p:txBody>
      </p:sp>
    </p:spTree>
    <p:extLst>
      <p:ext uri="{BB962C8B-B14F-4D97-AF65-F5344CB8AC3E}">
        <p14:creationId xmlns:p14="http://schemas.microsoft.com/office/powerpoint/2010/main" val="89064935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E7F8258C-207D-4211-817A-2DCA4B204D21}"/>
              </a:ext>
            </a:extLst>
          </p:cNvPr>
          <p:cNvSpPr>
            <a:spLocks noGrp="1"/>
          </p:cNvSpPr>
          <p:nvPr>
            <p:ph type="title"/>
          </p:nvPr>
        </p:nvSpPr>
        <p:spPr/>
        <p:txBody>
          <a:bodyPr/>
          <a:lstStyle/>
          <a:p>
            <a:r>
              <a:rPr lang="it-IT" b="1" dirty="0"/>
              <a:t>L’INCENTIVO PER L’AVVIAMENTO </a:t>
            </a:r>
          </a:p>
        </p:txBody>
      </p:sp>
      <p:sp>
        <p:nvSpPr>
          <p:cNvPr id="3" name="Segnaposto contenuto 2">
            <a:extLst>
              <a:ext uri="{FF2B5EF4-FFF2-40B4-BE49-F238E27FC236}">
                <a16:creationId xmlns:a16="http://schemas.microsoft.com/office/drawing/2014/main" id="{0538B49F-B8A5-47B3-988A-70C57E51AA65}"/>
              </a:ext>
            </a:extLst>
          </p:cNvPr>
          <p:cNvSpPr>
            <a:spLocks noGrp="1"/>
          </p:cNvSpPr>
          <p:nvPr>
            <p:ph idx="1"/>
          </p:nvPr>
        </p:nvSpPr>
        <p:spPr/>
        <p:txBody>
          <a:bodyPr>
            <a:normAutofit fontScale="92500"/>
          </a:bodyPr>
          <a:lstStyle/>
          <a:p>
            <a:pPr marL="0" indent="0" algn="just">
              <a:buNone/>
            </a:pPr>
            <a:r>
              <a:rPr lang="it-IT" dirty="0"/>
              <a:t>L’incentivo per l’avviamento dell’attività, gestito da Invitalia Spa.  è richiesto in via telematica ed è distinto in due modalità: </a:t>
            </a:r>
          </a:p>
          <a:p>
            <a:pPr marL="0" indent="0" algn="just">
              <a:buNone/>
            </a:pPr>
            <a:endParaRPr lang="it-IT" dirty="0"/>
          </a:p>
          <a:p>
            <a:pPr algn="just"/>
            <a:r>
              <a:rPr lang="it-IT" dirty="0"/>
              <a:t>Voucher a fondo perduto</a:t>
            </a:r>
          </a:p>
          <a:p>
            <a:pPr marL="0" indent="0" algn="just">
              <a:buNone/>
            </a:pPr>
            <a:endParaRPr lang="it-IT" dirty="0"/>
          </a:p>
          <a:p>
            <a:pPr algn="just"/>
            <a:r>
              <a:rPr lang="it-IT" dirty="0"/>
              <a:t>Contributo a fondo perduto per l’avvio delle attività come programmi di investimento </a:t>
            </a:r>
          </a:p>
          <a:p>
            <a:pPr marL="0" indent="0" algn="just">
              <a:buNone/>
            </a:pPr>
            <a:endParaRPr lang="it-IT" dirty="0"/>
          </a:p>
          <a:p>
            <a:pPr marL="0" indent="0" algn="just">
              <a:buNone/>
            </a:pPr>
            <a:r>
              <a:rPr lang="it-IT" dirty="0"/>
              <a:t>Le iniziative economiche possono presentare un’unica domanda di contributo</a:t>
            </a:r>
          </a:p>
          <a:p>
            <a:endParaRPr lang="it-IT" dirty="0"/>
          </a:p>
        </p:txBody>
      </p:sp>
    </p:spTree>
    <p:extLst>
      <p:ext uri="{BB962C8B-B14F-4D97-AF65-F5344CB8AC3E}">
        <p14:creationId xmlns:p14="http://schemas.microsoft.com/office/powerpoint/2010/main" val="241917412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321EB34A-765E-4DE9-B4A7-401570B85850}"/>
              </a:ext>
            </a:extLst>
          </p:cNvPr>
          <p:cNvSpPr>
            <a:spLocks noGrp="1"/>
          </p:cNvSpPr>
          <p:nvPr>
            <p:ph type="title"/>
          </p:nvPr>
        </p:nvSpPr>
        <p:spPr>
          <a:xfrm>
            <a:off x="838200" y="365126"/>
            <a:ext cx="10515600" cy="806450"/>
          </a:xfrm>
        </p:spPr>
        <p:txBody>
          <a:bodyPr>
            <a:normAutofit/>
          </a:bodyPr>
          <a:lstStyle/>
          <a:p>
            <a:r>
              <a:rPr lang="it-IT" b="1" dirty="0"/>
              <a:t>VOUCHER A FONDO PERDUTO </a:t>
            </a:r>
          </a:p>
        </p:txBody>
      </p:sp>
      <p:sp>
        <p:nvSpPr>
          <p:cNvPr id="3" name="Segnaposto contenuto 2">
            <a:extLst>
              <a:ext uri="{FF2B5EF4-FFF2-40B4-BE49-F238E27FC236}">
                <a16:creationId xmlns:a16="http://schemas.microsoft.com/office/drawing/2014/main" id="{B96E40D8-3A28-4849-9BAA-FB7A28424761}"/>
              </a:ext>
            </a:extLst>
          </p:cNvPr>
          <p:cNvSpPr>
            <a:spLocks noGrp="1"/>
          </p:cNvSpPr>
          <p:nvPr>
            <p:ph idx="1"/>
          </p:nvPr>
        </p:nvSpPr>
        <p:spPr>
          <a:xfrm>
            <a:off x="838200" y="1414463"/>
            <a:ext cx="10515600" cy="4762500"/>
          </a:xfrm>
        </p:spPr>
        <p:txBody>
          <a:bodyPr>
            <a:normAutofit fontScale="92500"/>
          </a:bodyPr>
          <a:lstStyle/>
          <a:p>
            <a:pPr algn="just"/>
            <a:r>
              <a:rPr lang="it-IT" dirty="0"/>
              <a:t>E’ erogato fino al limite di 30mila euro per iniziativa economica per gli avviamenti nelle regioni del Centro Nord e di 40 mila euro per le regioni del Mezzogiorno e dei territori del cratere del sisma 2016 non appartenenti al Mezzogiorno;  </a:t>
            </a:r>
          </a:p>
          <a:p>
            <a:pPr marL="0" indent="0" algn="just">
              <a:buNone/>
            </a:pPr>
            <a:endParaRPr lang="it-IT" dirty="0"/>
          </a:p>
          <a:p>
            <a:pPr algn="just"/>
            <a:r>
              <a:rPr lang="it-IT" dirty="0"/>
              <a:t>L’ammontare del voucher è elevato a 40mila e a 50mila euro per le regioni del Mezzogiorno e dei territori del cratere del sisma 2016 non appartenenti al Mezzogiorno nel caso di acquisto di beni e servizi innovativi, tecnologici e digitali o di beni diretti ad assicurare la sostenibilità ambientale o il risparmio energetico per gli avviamenti nelle regioni del Centro Nord.</a:t>
            </a:r>
          </a:p>
          <a:p>
            <a:pPr marL="0" indent="0" algn="just">
              <a:buNone/>
            </a:pPr>
            <a:r>
              <a:rPr lang="it-IT" dirty="0"/>
              <a:t> </a:t>
            </a:r>
          </a:p>
          <a:p>
            <a:pPr algn="just"/>
            <a:r>
              <a:rPr lang="it-IT" dirty="0"/>
              <a:t>Le spese devono essere effettuate e pagate entro 9 mesi - prorogabili una sola volta fino ad un massimo di 12 mesi - dalla data del provvedimento di concessione del finanziamento. </a:t>
            </a:r>
          </a:p>
        </p:txBody>
      </p:sp>
    </p:spTree>
    <p:extLst>
      <p:ext uri="{BB962C8B-B14F-4D97-AF65-F5344CB8AC3E}">
        <p14:creationId xmlns:p14="http://schemas.microsoft.com/office/powerpoint/2010/main" val="422021327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9364C282-CA1C-42AC-A107-A689D7C550D0}"/>
              </a:ext>
            </a:extLst>
          </p:cNvPr>
          <p:cNvSpPr>
            <a:spLocks noGrp="1"/>
          </p:cNvSpPr>
          <p:nvPr>
            <p:ph type="title"/>
          </p:nvPr>
        </p:nvSpPr>
        <p:spPr>
          <a:xfrm>
            <a:off x="838200" y="365125"/>
            <a:ext cx="10515600" cy="549275"/>
          </a:xfrm>
        </p:spPr>
        <p:txBody>
          <a:bodyPr>
            <a:normAutofit fontScale="90000"/>
          </a:bodyPr>
          <a:lstStyle/>
          <a:p>
            <a:r>
              <a:rPr lang="it-IT" b="1" dirty="0"/>
              <a:t>Contributo per programmi di investimento </a:t>
            </a:r>
          </a:p>
        </p:txBody>
      </p:sp>
      <p:sp>
        <p:nvSpPr>
          <p:cNvPr id="3" name="Segnaposto contenuto 2">
            <a:extLst>
              <a:ext uri="{FF2B5EF4-FFF2-40B4-BE49-F238E27FC236}">
                <a16:creationId xmlns:a16="http://schemas.microsoft.com/office/drawing/2014/main" id="{E37D67ED-315B-4411-8046-2254466019CD}"/>
              </a:ext>
            </a:extLst>
          </p:cNvPr>
          <p:cNvSpPr>
            <a:spLocks noGrp="1"/>
          </p:cNvSpPr>
          <p:nvPr>
            <p:ph idx="1"/>
          </p:nvPr>
        </p:nvSpPr>
        <p:spPr>
          <a:xfrm>
            <a:off x="838200" y="1143001"/>
            <a:ext cx="10515600" cy="5349874"/>
          </a:xfrm>
        </p:spPr>
        <p:txBody>
          <a:bodyPr>
            <a:normAutofit fontScale="92500"/>
          </a:bodyPr>
          <a:lstStyle/>
          <a:p>
            <a:pPr marL="0" indent="0" algn="just">
              <a:buNone/>
            </a:pPr>
            <a:r>
              <a:rPr lang="it-IT" dirty="0"/>
              <a:t>Le iniziative economiche possono richiedere un contributo a fondo perduto per la realizzazione di programmi di investimento.</a:t>
            </a:r>
          </a:p>
          <a:p>
            <a:pPr marL="0" indent="0" algn="just">
              <a:buNone/>
            </a:pPr>
            <a:r>
              <a:rPr lang="it-IT" dirty="0"/>
              <a:t>Per i programmi di investimento di importo complessivo fino a euro 120ma il contributo può essere concesso fino al 65% del programma di investimento ammesso per le iniziative nelle regioni del Centro Nord, elevato al 75 per cento per le iniziative nelle regioni del Mezzogiorno e nei territori del cratere del sisma del 2016 non appartenenti al Mezzogiorno .</a:t>
            </a:r>
          </a:p>
          <a:p>
            <a:pPr marL="0" indent="0" algn="just">
              <a:buNone/>
            </a:pPr>
            <a:r>
              <a:rPr lang="it-IT" dirty="0"/>
              <a:t>Per i programmi di investimento di importo superiore a euro 120mila e non superiore a euro 200mila, il contributo può essere concesso fino al 60% del programma di investimento ammesso, elevato al 70 per cento per le iniziative nelle regioni del Mezzogiorno e nei territori del cratere del sisma del 2016 non appartenenti al Mezzogiorno .</a:t>
            </a:r>
          </a:p>
          <a:p>
            <a:pPr marL="0" indent="0" algn="just">
              <a:buNone/>
            </a:pPr>
            <a:r>
              <a:rPr lang="it-IT" dirty="0"/>
              <a:t>Le spese devono essere effettuate e pagate entro 16 mesi - prorogabili una sola volta fino ad un massimo di 20 mesi - dalla data del provvedimento di concessione del finanziamento.</a:t>
            </a:r>
          </a:p>
          <a:p>
            <a:pPr marL="0" indent="0">
              <a:buNone/>
            </a:pPr>
            <a:endParaRPr lang="it-IT" dirty="0"/>
          </a:p>
        </p:txBody>
      </p:sp>
    </p:spTree>
    <p:extLst>
      <p:ext uri="{BB962C8B-B14F-4D97-AF65-F5344CB8AC3E}">
        <p14:creationId xmlns:p14="http://schemas.microsoft.com/office/powerpoint/2010/main" val="76051986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BC30A5B-2B15-4E1C-A0BF-E5941F8D5549}"/>
              </a:ext>
            </a:extLst>
          </p:cNvPr>
          <p:cNvSpPr>
            <a:spLocks noGrp="1"/>
          </p:cNvSpPr>
          <p:nvPr>
            <p:ph type="title"/>
          </p:nvPr>
        </p:nvSpPr>
        <p:spPr>
          <a:xfrm>
            <a:off x="838200" y="365125"/>
            <a:ext cx="10515600" cy="949325"/>
          </a:xfrm>
        </p:spPr>
        <p:txBody>
          <a:bodyPr>
            <a:normAutofit fontScale="90000"/>
          </a:bodyPr>
          <a:lstStyle/>
          <a:p>
            <a:pPr algn="just"/>
            <a:r>
              <a:rPr lang="it-IT" b="1" dirty="0"/>
              <a:t>POSSIBILITA’ DI CUMULO CON LE POLITICHE ATTIVE </a:t>
            </a:r>
          </a:p>
        </p:txBody>
      </p:sp>
      <p:sp>
        <p:nvSpPr>
          <p:cNvPr id="3" name="Segnaposto contenuto 2">
            <a:extLst>
              <a:ext uri="{FF2B5EF4-FFF2-40B4-BE49-F238E27FC236}">
                <a16:creationId xmlns:a16="http://schemas.microsoft.com/office/drawing/2014/main" id="{02BD64D9-61A3-4E1F-B6A8-17EF140BF45E}"/>
              </a:ext>
            </a:extLst>
          </p:cNvPr>
          <p:cNvSpPr>
            <a:spLocks noGrp="1"/>
          </p:cNvSpPr>
          <p:nvPr>
            <p:ph idx="1"/>
          </p:nvPr>
        </p:nvSpPr>
        <p:spPr>
          <a:xfrm>
            <a:off x="838200" y="1485900"/>
            <a:ext cx="10515600" cy="4691063"/>
          </a:xfrm>
        </p:spPr>
        <p:txBody>
          <a:bodyPr>
            <a:normAutofit/>
          </a:bodyPr>
          <a:lstStyle/>
          <a:p>
            <a:pPr algn="just"/>
            <a:r>
              <a:rPr lang="it-IT" dirty="0"/>
              <a:t>I contributi non sono cumulabili con i crediti di imposta e con nessun’altra agevolazione, nazionale, regionale od europea, fatta eccezione per la garanzia del Fondo di garanzia di cui all’articolo 2, comma 100, lettera a) della legge 23 dicembre 1996, n. 662 e </a:t>
            </a:r>
            <a:r>
              <a:rPr lang="it-IT" dirty="0" err="1"/>
              <a:t>ss.mm.ii</a:t>
            </a:r>
            <a:r>
              <a:rPr lang="it-IT" dirty="0"/>
              <a:t>.</a:t>
            </a:r>
          </a:p>
          <a:p>
            <a:pPr algn="just"/>
            <a:r>
              <a:rPr lang="it-IT" dirty="0"/>
              <a:t>Se i contributi sono destinati ai disoccupati GOL beneficiari Naspi, è possibile cumulare i medesimi contributi nel caso di richiesta di erogazione del trattamento di disoccupazione in unica soluzione, al fine di utilizzarli come capitale d’avvio da conferire alle iniziative finanziate</a:t>
            </a:r>
          </a:p>
          <a:p>
            <a:pPr algn="just"/>
            <a:r>
              <a:rPr lang="it-IT" dirty="0"/>
              <a:t>Le iniziative dirette ai beneficiari del “supporto per la formazione e il lavoro” di cui all’articolo 12 del decreto-legge 4 maggio 2023, n. 48 convertito, con modificazioni, dalla legge 3 luglio 2023, n. 85, sono compatibili con l’indennità da questi percepita .</a:t>
            </a:r>
          </a:p>
          <a:p>
            <a:endParaRPr lang="it-IT" dirty="0"/>
          </a:p>
          <a:p>
            <a:endParaRPr lang="it-IT" dirty="0"/>
          </a:p>
          <a:p>
            <a:endParaRPr lang="it-IT" dirty="0"/>
          </a:p>
        </p:txBody>
      </p:sp>
    </p:spTree>
    <p:extLst>
      <p:ext uri="{BB962C8B-B14F-4D97-AF65-F5344CB8AC3E}">
        <p14:creationId xmlns:p14="http://schemas.microsoft.com/office/powerpoint/2010/main" val="134578252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8A7D2298-FD9A-48E5-8D75-9032B54D5915}"/>
              </a:ext>
            </a:extLst>
          </p:cNvPr>
          <p:cNvSpPr>
            <a:spLocks noGrp="1"/>
          </p:cNvSpPr>
          <p:nvPr>
            <p:ph type="title"/>
          </p:nvPr>
        </p:nvSpPr>
        <p:spPr>
          <a:xfrm>
            <a:off x="838200" y="365126"/>
            <a:ext cx="10515600" cy="649287"/>
          </a:xfrm>
        </p:spPr>
        <p:txBody>
          <a:bodyPr>
            <a:normAutofit fontScale="90000"/>
          </a:bodyPr>
          <a:lstStyle/>
          <a:p>
            <a:pPr algn="just"/>
            <a:r>
              <a:rPr lang="it-IT" sz="3600" b="1" dirty="0"/>
              <a:t>COME SI ACCEDE AI CONTRIBUTI PER L’AVVIAMENTO DELL’ ATTIVITA</a:t>
            </a:r>
            <a:r>
              <a:rPr lang="it-IT" b="1" dirty="0"/>
              <a:t>’ </a:t>
            </a:r>
          </a:p>
        </p:txBody>
      </p:sp>
      <p:sp>
        <p:nvSpPr>
          <p:cNvPr id="3" name="Segnaposto contenuto 2">
            <a:extLst>
              <a:ext uri="{FF2B5EF4-FFF2-40B4-BE49-F238E27FC236}">
                <a16:creationId xmlns:a16="http://schemas.microsoft.com/office/drawing/2014/main" id="{3936BF75-18F9-406C-A026-94DF92D03E4C}"/>
              </a:ext>
            </a:extLst>
          </p:cNvPr>
          <p:cNvSpPr>
            <a:spLocks noGrp="1"/>
          </p:cNvSpPr>
          <p:nvPr>
            <p:ph idx="1"/>
          </p:nvPr>
        </p:nvSpPr>
        <p:spPr>
          <a:xfrm>
            <a:off x="838200" y="1471613"/>
            <a:ext cx="10515600" cy="4705350"/>
          </a:xfrm>
        </p:spPr>
        <p:txBody>
          <a:bodyPr>
            <a:normAutofit fontScale="92500" lnSpcReduction="10000"/>
          </a:bodyPr>
          <a:lstStyle/>
          <a:p>
            <a:pPr marL="0" indent="0" algn="just">
              <a:buNone/>
            </a:pPr>
            <a:r>
              <a:rPr lang="it-IT" dirty="0"/>
              <a:t>Le agevolazioni sono concesse con procedura valutativa a sportello.</a:t>
            </a:r>
          </a:p>
          <a:p>
            <a:pPr marL="0" indent="0" algn="just">
              <a:buNone/>
            </a:pPr>
            <a:r>
              <a:rPr lang="it-IT" dirty="0"/>
              <a:t>Le domande di agevolazione possono essere presentate esclusivamente dalla forma giuridica ovvero organizzativa, individuale o collettiva, prescelta per l’avvio dell’attività di autoimpiego. Le domande di agevolazione devono:</a:t>
            </a:r>
          </a:p>
          <a:p>
            <a:pPr algn="just"/>
            <a:r>
              <a:rPr lang="it-IT" dirty="0"/>
              <a:t>a)	essere compilate esclusivamente per via elettronica, utilizzando la procedura informatica messa a disposizione nel sito di Invitalia, previa l’identificazione on line del compilatore tramite il Sistema Pubblico di Identità Digitale (SPID), la Carta d'Identità Elettronica (CIE) o la Carta Nazionale dei Servizi (CNS);</a:t>
            </a:r>
          </a:p>
          <a:p>
            <a:pPr algn="just"/>
            <a:r>
              <a:rPr lang="it-IT" dirty="0"/>
              <a:t>b)	essere firmate digitalmente dal titolare, in caso di attività esercitate in forma individuale, ovvero dal rappresentante legale nel caso di società.</a:t>
            </a:r>
          </a:p>
          <a:p>
            <a:pPr marL="0" indent="0" algn="just">
              <a:buNone/>
            </a:pPr>
            <a:endParaRPr lang="it-IT" dirty="0"/>
          </a:p>
          <a:p>
            <a:pPr marL="0" indent="0" algn="just">
              <a:buNone/>
            </a:pPr>
            <a:r>
              <a:rPr lang="it-IT" dirty="0"/>
              <a:t>Le domande vanno corredate dalla descrizione dell’iniziativa da avviare.</a:t>
            </a:r>
          </a:p>
          <a:p>
            <a:endParaRPr lang="it-IT" dirty="0"/>
          </a:p>
        </p:txBody>
      </p:sp>
    </p:spTree>
    <p:extLst>
      <p:ext uri="{BB962C8B-B14F-4D97-AF65-F5344CB8AC3E}">
        <p14:creationId xmlns:p14="http://schemas.microsoft.com/office/powerpoint/2010/main" val="254310719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40CE4C4-E824-42D3-9B60-105BDFE974A3}"/>
              </a:ext>
            </a:extLst>
          </p:cNvPr>
          <p:cNvSpPr>
            <a:spLocks noGrp="1"/>
          </p:cNvSpPr>
          <p:nvPr>
            <p:ph type="title"/>
          </p:nvPr>
        </p:nvSpPr>
        <p:spPr>
          <a:xfrm>
            <a:off x="838200" y="365126"/>
            <a:ext cx="10515600" cy="920750"/>
          </a:xfrm>
        </p:spPr>
        <p:txBody>
          <a:bodyPr>
            <a:normAutofit/>
          </a:bodyPr>
          <a:lstStyle/>
          <a:p>
            <a:r>
              <a:rPr lang="it-IT" b="1" dirty="0"/>
              <a:t>Il decreto di avvio delle attività </a:t>
            </a:r>
          </a:p>
        </p:txBody>
      </p:sp>
      <p:sp>
        <p:nvSpPr>
          <p:cNvPr id="3" name="Segnaposto contenuto 2">
            <a:extLst>
              <a:ext uri="{FF2B5EF4-FFF2-40B4-BE49-F238E27FC236}">
                <a16:creationId xmlns:a16="http://schemas.microsoft.com/office/drawing/2014/main" id="{3B0D159F-B084-40EC-AE36-8451CD65A734}"/>
              </a:ext>
            </a:extLst>
          </p:cNvPr>
          <p:cNvSpPr>
            <a:spLocks noGrp="1"/>
          </p:cNvSpPr>
          <p:nvPr>
            <p:ph idx="1"/>
          </p:nvPr>
        </p:nvSpPr>
        <p:spPr>
          <a:xfrm>
            <a:off x="838200" y="1514475"/>
            <a:ext cx="10515600" cy="4662488"/>
          </a:xfrm>
        </p:spPr>
        <p:txBody>
          <a:bodyPr>
            <a:normAutofit/>
          </a:bodyPr>
          <a:lstStyle/>
          <a:p>
            <a:pPr marL="0" indent="0" algn="just">
              <a:buNone/>
            </a:pPr>
            <a:r>
              <a:rPr lang="it-IT" dirty="0"/>
              <a:t>Con decreto della direzione politiche attive del Ministero del Lavoro si stabilisce : </a:t>
            </a:r>
          </a:p>
          <a:p>
            <a:pPr marL="0" indent="0" algn="just">
              <a:buNone/>
            </a:pPr>
            <a:r>
              <a:rPr lang="it-IT" dirty="0"/>
              <a:t>a) la data di apertura dello sportello per la presentazione delle domande di agevolazione;</a:t>
            </a:r>
          </a:p>
          <a:p>
            <a:pPr marL="0" indent="0" algn="just">
              <a:buNone/>
            </a:pPr>
            <a:r>
              <a:rPr lang="it-IT" dirty="0"/>
              <a:t>b) il termine ultimo per la presentazione delle richieste di erogazione a saldo;</a:t>
            </a:r>
          </a:p>
          <a:p>
            <a:pPr marL="0" indent="0" algn="just">
              <a:buNone/>
            </a:pPr>
            <a:r>
              <a:rPr lang="it-IT" dirty="0"/>
              <a:t>c)	gli schemi di domanda di accesso alle agevolazioni e di richiesta di erogazione;</a:t>
            </a:r>
          </a:p>
          <a:p>
            <a:pPr marL="514350" indent="-514350" algn="just">
              <a:buAutoNum type="alphaLcParenR" startAt="4"/>
            </a:pPr>
            <a:r>
              <a:rPr lang="it-IT" dirty="0"/>
              <a:t>la documentazione da allegare agli schemi di domanda</a:t>
            </a:r>
          </a:p>
          <a:p>
            <a:pPr marL="514350" indent="-514350" algn="just">
              <a:buAutoNum type="alphaLcParenR" startAt="4"/>
            </a:pPr>
            <a:r>
              <a:rPr lang="it-IT" dirty="0"/>
              <a:t>il punteggio premiale per chi abbia svolto l’attività formativa. </a:t>
            </a:r>
          </a:p>
          <a:p>
            <a:pPr marL="0" indent="0">
              <a:buNone/>
            </a:pPr>
            <a:endParaRPr lang="it-IT" dirty="0"/>
          </a:p>
        </p:txBody>
      </p:sp>
    </p:spTree>
    <p:extLst>
      <p:ext uri="{BB962C8B-B14F-4D97-AF65-F5344CB8AC3E}">
        <p14:creationId xmlns:p14="http://schemas.microsoft.com/office/powerpoint/2010/main" val="166982009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26E007A5-4F07-461E-8D83-EA2606211A3A}"/>
              </a:ext>
            </a:extLst>
          </p:cNvPr>
          <p:cNvSpPr>
            <a:spLocks noGrp="1"/>
          </p:cNvSpPr>
          <p:nvPr>
            <p:ph type="title"/>
          </p:nvPr>
        </p:nvSpPr>
        <p:spPr/>
        <p:txBody>
          <a:bodyPr>
            <a:normAutofit/>
          </a:bodyPr>
          <a:lstStyle/>
          <a:p>
            <a:pPr algn="just"/>
            <a:r>
              <a:rPr lang="it-IT" b="1" dirty="0"/>
              <a:t>IL PUNTEGGIO PREMIALE PER CHI HA SVOLTO L’ATTIVITA’ FORMATIVA </a:t>
            </a:r>
          </a:p>
        </p:txBody>
      </p:sp>
      <p:sp>
        <p:nvSpPr>
          <p:cNvPr id="3" name="Segnaposto contenuto 2">
            <a:extLst>
              <a:ext uri="{FF2B5EF4-FFF2-40B4-BE49-F238E27FC236}">
                <a16:creationId xmlns:a16="http://schemas.microsoft.com/office/drawing/2014/main" id="{1A6A74FD-5AEE-4CA3-9758-FA0BA9AB2F0E}"/>
              </a:ext>
            </a:extLst>
          </p:cNvPr>
          <p:cNvSpPr>
            <a:spLocks noGrp="1"/>
          </p:cNvSpPr>
          <p:nvPr>
            <p:ph idx="1"/>
          </p:nvPr>
        </p:nvSpPr>
        <p:spPr>
          <a:xfrm>
            <a:off x="838200" y="2057399"/>
            <a:ext cx="10515600" cy="3914775"/>
          </a:xfrm>
        </p:spPr>
        <p:txBody>
          <a:bodyPr>
            <a:normAutofit fontScale="92500" lnSpcReduction="20000"/>
          </a:bodyPr>
          <a:lstStyle/>
          <a:p>
            <a:pPr marL="0" indent="0">
              <a:buNone/>
            </a:pPr>
            <a:endParaRPr lang="it-IT" dirty="0"/>
          </a:p>
          <a:p>
            <a:pPr marL="0" indent="0" algn="just">
              <a:buNone/>
            </a:pPr>
            <a:r>
              <a:rPr lang="it-IT" sz="4000" dirty="0"/>
              <a:t>La partecipazione ai percorsi formativi e di accompagnamento alla progettazione, pur non essendo obbligatoria ai fini della presentazione della domanda di agevolazione, è oggetto dell’attribuzione di un punteggio premiale ai fini della valutazione a sportello </a:t>
            </a:r>
          </a:p>
        </p:txBody>
      </p:sp>
    </p:spTree>
    <p:extLst>
      <p:ext uri="{BB962C8B-B14F-4D97-AF65-F5344CB8AC3E}">
        <p14:creationId xmlns:p14="http://schemas.microsoft.com/office/powerpoint/2010/main" val="206003608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C9145C23-35F2-46BA-8099-41BE285E7AC9}"/>
              </a:ext>
            </a:extLst>
          </p:cNvPr>
          <p:cNvSpPr>
            <a:spLocks noGrp="1"/>
          </p:cNvSpPr>
          <p:nvPr>
            <p:ph type="title"/>
          </p:nvPr>
        </p:nvSpPr>
        <p:spPr/>
        <p:txBody>
          <a:bodyPr>
            <a:normAutofit/>
          </a:bodyPr>
          <a:lstStyle/>
          <a:p>
            <a:pPr algn="just"/>
            <a:r>
              <a:rPr lang="it-IT" dirty="0"/>
              <a:t>LA CONCESSIONE DEL FINANZIAMENTO ENTRO TRE MESI </a:t>
            </a:r>
          </a:p>
        </p:txBody>
      </p:sp>
      <p:sp>
        <p:nvSpPr>
          <p:cNvPr id="3" name="Segnaposto contenuto 2">
            <a:extLst>
              <a:ext uri="{FF2B5EF4-FFF2-40B4-BE49-F238E27FC236}">
                <a16:creationId xmlns:a16="http://schemas.microsoft.com/office/drawing/2014/main" id="{BF8F50A0-5367-4F2A-AC96-9D3015411F49}"/>
              </a:ext>
            </a:extLst>
          </p:cNvPr>
          <p:cNvSpPr>
            <a:spLocks noGrp="1"/>
          </p:cNvSpPr>
          <p:nvPr>
            <p:ph idx="1"/>
          </p:nvPr>
        </p:nvSpPr>
        <p:spPr/>
        <p:txBody>
          <a:bodyPr>
            <a:normAutofit fontScale="85000" lnSpcReduction="10000"/>
          </a:bodyPr>
          <a:lstStyle/>
          <a:p>
            <a:pPr marL="0" indent="0">
              <a:buNone/>
            </a:pPr>
            <a:endParaRPr lang="it-IT" dirty="0"/>
          </a:p>
          <a:p>
            <a:pPr marL="0" indent="0" algn="just">
              <a:buNone/>
            </a:pPr>
            <a:r>
              <a:rPr lang="it-IT" sz="3600" dirty="0"/>
              <a:t>Il provvedimento di concessione del finanziamento è adottato, a seguito della valutazione positiva dal soggetto gestore Invitalia entro novanta giorni dalla data di presentazione della domanda, ovvero di completamento della medesima a fronte di una richiesta di integrazione formulata dal soggetto gestore.</a:t>
            </a:r>
          </a:p>
        </p:txBody>
      </p:sp>
    </p:spTree>
    <p:extLst>
      <p:ext uri="{BB962C8B-B14F-4D97-AF65-F5344CB8AC3E}">
        <p14:creationId xmlns:p14="http://schemas.microsoft.com/office/powerpoint/2010/main" val="196650275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E0E6C5FE-64AA-4A1A-A3E6-282F0CB260CB}"/>
              </a:ext>
            </a:extLst>
          </p:cNvPr>
          <p:cNvSpPr>
            <a:spLocks noGrp="1"/>
          </p:cNvSpPr>
          <p:nvPr>
            <p:ph type="title"/>
          </p:nvPr>
        </p:nvSpPr>
        <p:spPr/>
        <p:txBody>
          <a:bodyPr/>
          <a:lstStyle/>
          <a:p>
            <a:pPr algn="just"/>
            <a:r>
              <a:rPr lang="it-IT" dirty="0"/>
              <a:t>L’AVVIO DELL’EROGAZIONE ENTRO ALTRI TRE MESI </a:t>
            </a:r>
          </a:p>
        </p:txBody>
      </p:sp>
      <p:sp>
        <p:nvSpPr>
          <p:cNvPr id="3" name="Segnaposto contenuto 2">
            <a:extLst>
              <a:ext uri="{FF2B5EF4-FFF2-40B4-BE49-F238E27FC236}">
                <a16:creationId xmlns:a16="http://schemas.microsoft.com/office/drawing/2014/main" id="{E4FEE5D8-E506-4BD9-8266-7D3271FAAA64}"/>
              </a:ext>
            </a:extLst>
          </p:cNvPr>
          <p:cNvSpPr>
            <a:spLocks noGrp="1"/>
          </p:cNvSpPr>
          <p:nvPr>
            <p:ph idx="1"/>
          </p:nvPr>
        </p:nvSpPr>
        <p:spPr/>
        <p:txBody>
          <a:bodyPr>
            <a:normAutofit fontScale="70000" lnSpcReduction="20000"/>
          </a:bodyPr>
          <a:lstStyle/>
          <a:p>
            <a:pPr marL="0" indent="0" algn="just">
              <a:buNone/>
            </a:pPr>
            <a:endParaRPr lang="it-IT" sz="3600" dirty="0"/>
          </a:p>
          <a:p>
            <a:pPr marL="0" indent="0" algn="just">
              <a:buNone/>
            </a:pPr>
            <a:r>
              <a:rPr lang="it-IT" sz="3600" dirty="0"/>
              <a:t>Decorsi tre mesi dalla data del provvedimento di concessione le iniziative economiche di cui possono richiedere l’erogazione di una prima quota di contributo a stato di avanzamento lavori (SAL) </a:t>
            </a:r>
          </a:p>
          <a:p>
            <a:pPr marL="0" indent="0" algn="just">
              <a:buNone/>
            </a:pPr>
            <a:r>
              <a:rPr lang="it-IT" sz="3600" dirty="0"/>
              <a:t>La richiesta del saldo del contributo concesso deve essere presentata dal soggetto richiedente entro tre mesi dalla data di pagamento dell’ultimo titolo di spesa ammesso</a:t>
            </a:r>
          </a:p>
        </p:txBody>
      </p:sp>
    </p:spTree>
    <p:extLst>
      <p:ext uri="{BB962C8B-B14F-4D97-AF65-F5344CB8AC3E}">
        <p14:creationId xmlns:p14="http://schemas.microsoft.com/office/powerpoint/2010/main" val="13879439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4A170F0-F304-4EB2-8D04-216CFCFD658F}"/>
              </a:ext>
            </a:extLst>
          </p:cNvPr>
          <p:cNvSpPr>
            <a:spLocks noGrp="1"/>
          </p:cNvSpPr>
          <p:nvPr>
            <p:ph type="title"/>
          </p:nvPr>
        </p:nvSpPr>
        <p:spPr/>
        <p:txBody>
          <a:bodyPr/>
          <a:lstStyle/>
          <a:p>
            <a:r>
              <a:rPr lang="it-IT" dirty="0"/>
              <a:t>VERIFICHE E CONTROLLI </a:t>
            </a:r>
          </a:p>
        </p:txBody>
      </p:sp>
      <p:sp>
        <p:nvSpPr>
          <p:cNvPr id="3" name="Segnaposto contenuto 2">
            <a:extLst>
              <a:ext uri="{FF2B5EF4-FFF2-40B4-BE49-F238E27FC236}">
                <a16:creationId xmlns:a16="http://schemas.microsoft.com/office/drawing/2014/main" id="{F47E190C-18D6-4076-9552-4B454867938F}"/>
              </a:ext>
            </a:extLst>
          </p:cNvPr>
          <p:cNvSpPr>
            <a:spLocks noGrp="1"/>
          </p:cNvSpPr>
          <p:nvPr>
            <p:ph idx="1"/>
          </p:nvPr>
        </p:nvSpPr>
        <p:spPr/>
        <p:txBody>
          <a:bodyPr/>
          <a:lstStyle/>
          <a:p>
            <a:pPr marL="0" indent="0" algn="just">
              <a:buNone/>
            </a:pPr>
            <a:r>
              <a:rPr lang="it-IT" dirty="0"/>
              <a:t>Successivamente all’adozione del provvedimento di concessione e in qualunque fase del procedimento amministrativo il Ministero del Lavoro ed Invitalia possono effettuare - anche a campione - verifiche e controlli, sia documentali che presso la sede dell’iniziativa economica destinataria del contributo. </a:t>
            </a:r>
          </a:p>
          <a:p>
            <a:pPr marL="0" indent="0" algn="just">
              <a:buNone/>
            </a:pPr>
            <a:r>
              <a:rPr lang="it-IT" dirty="0"/>
              <a:t> </a:t>
            </a:r>
          </a:p>
          <a:p>
            <a:pPr marL="0" indent="0" algn="just">
              <a:buNone/>
            </a:pPr>
            <a:r>
              <a:rPr lang="it-IT" dirty="0"/>
              <a:t>In ragione dell’esito della verifica è possibile disporre la revoca parziale o totale del contributo in caso di irregolarità o di assenza dei requisiti richiesti. </a:t>
            </a:r>
          </a:p>
        </p:txBody>
      </p:sp>
    </p:spTree>
    <p:extLst>
      <p:ext uri="{BB962C8B-B14F-4D97-AF65-F5344CB8AC3E}">
        <p14:creationId xmlns:p14="http://schemas.microsoft.com/office/powerpoint/2010/main" val="2592509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4800C798-E95C-437B-841E-14C27708DE6E}"/>
              </a:ext>
            </a:extLst>
          </p:cNvPr>
          <p:cNvSpPr>
            <a:spLocks noGrp="1"/>
          </p:cNvSpPr>
          <p:nvPr>
            <p:ph type="title"/>
          </p:nvPr>
        </p:nvSpPr>
        <p:spPr>
          <a:xfrm>
            <a:off x="838200" y="365126"/>
            <a:ext cx="10515600" cy="649288"/>
          </a:xfrm>
        </p:spPr>
        <p:txBody>
          <a:bodyPr>
            <a:normAutofit/>
          </a:bodyPr>
          <a:lstStyle/>
          <a:p>
            <a:r>
              <a:rPr lang="it-IT" b="1" dirty="0"/>
              <a:t>I servizi di tutoring per l’avviamento</a:t>
            </a:r>
          </a:p>
        </p:txBody>
      </p:sp>
      <p:sp>
        <p:nvSpPr>
          <p:cNvPr id="3" name="Segnaposto contenuto 2">
            <a:extLst>
              <a:ext uri="{FF2B5EF4-FFF2-40B4-BE49-F238E27FC236}">
                <a16:creationId xmlns:a16="http://schemas.microsoft.com/office/drawing/2014/main" id="{9C4923B5-E400-40EB-8D1D-104D023A6098}"/>
              </a:ext>
            </a:extLst>
          </p:cNvPr>
          <p:cNvSpPr>
            <a:spLocks noGrp="1"/>
          </p:cNvSpPr>
          <p:nvPr>
            <p:ph idx="1"/>
          </p:nvPr>
        </p:nvSpPr>
        <p:spPr>
          <a:xfrm>
            <a:off x="838200" y="1285875"/>
            <a:ext cx="10515600" cy="4891088"/>
          </a:xfrm>
        </p:spPr>
        <p:txBody>
          <a:bodyPr>
            <a:normAutofit lnSpcReduction="10000"/>
          </a:bodyPr>
          <a:lstStyle/>
          <a:p>
            <a:pPr marL="0" indent="0" algn="just">
              <a:buNone/>
            </a:pPr>
            <a:r>
              <a:rPr lang="it-IT" dirty="0"/>
              <a:t>Ciascuna iniziativa agevolata beneficia - unitamente al contributo concesso - di servizi di tutoring gratuito finalizzati alla corretta fruizione delle agevolazioni e allo sviluppo delle competenze organizzativo-gestionali dei soggetti beneficiari. I servizi di tutoring concorrono - sommati al contributo - a determinare l’importo complessivo dell’agevolazione, sono concessi nell’ambito del regime de </a:t>
            </a:r>
            <a:r>
              <a:rPr lang="it-IT" dirty="0" err="1"/>
              <a:t>minimis</a:t>
            </a:r>
            <a:r>
              <a:rPr lang="it-IT" dirty="0"/>
              <a:t> e prevedono: </a:t>
            </a:r>
          </a:p>
          <a:p>
            <a:pPr marL="514350" indent="-514350" algn="just">
              <a:buAutoNum type="alphaLcParenR"/>
            </a:pPr>
            <a:r>
              <a:rPr lang="it-IT" dirty="0"/>
              <a:t>un tutoring di supporto tecnico - erogato da Invitalia - finalizzato a garantire il supporto alle iniziative economiche nell’avvio dell’attività, con particolare riferimento agli adempimenti amministrativo-autorizzativi e alla rendicontazione delle spese effettuate; </a:t>
            </a:r>
          </a:p>
          <a:p>
            <a:pPr marL="514350" indent="-514350" algn="just">
              <a:buAutoNum type="alphaLcParenR"/>
            </a:pPr>
            <a:r>
              <a:rPr lang="it-IT" dirty="0"/>
              <a:t>un tutoring gestionale attivato con la collaborazione di ENM, Ente nazionale microcredito, finalizzato a supportare le iniziative economiche nella fase di penetrazione del mercato e di risoluzione delle criticità imprenditoriali emergenti nello start up dell’iniziativa.</a:t>
            </a:r>
          </a:p>
        </p:txBody>
      </p:sp>
    </p:spTree>
    <p:extLst>
      <p:ext uri="{BB962C8B-B14F-4D97-AF65-F5344CB8AC3E}">
        <p14:creationId xmlns:p14="http://schemas.microsoft.com/office/powerpoint/2010/main" val="250852288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8B1BE75-0067-412A-9A38-2DAFC05E187D}"/>
              </a:ext>
            </a:extLst>
          </p:cNvPr>
          <p:cNvSpPr>
            <a:spLocks noGrp="1"/>
          </p:cNvSpPr>
          <p:nvPr>
            <p:ph type="title"/>
          </p:nvPr>
        </p:nvSpPr>
        <p:spPr>
          <a:xfrm>
            <a:off x="838200" y="365126"/>
            <a:ext cx="10515600" cy="377824"/>
          </a:xfrm>
        </p:spPr>
        <p:txBody>
          <a:bodyPr>
            <a:normAutofit fontScale="90000"/>
          </a:bodyPr>
          <a:lstStyle/>
          <a:p>
            <a:pPr algn="just"/>
            <a:r>
              <a:rPr lang="it-IT" sz="3600" b="1" dirty="0"/>
              <a:t>COORDINAMENTO E PROMOZIONE</a:t>
            </a:r>
          </a:p>
        </p:txBody>
      </p:sp>
      <p:sp>
        <p:nvSpPr>
          <p:cNvPr id="3" name="Segnaposto contenuto 2">
            <a:extLst>
              <a:ext uri="{FF2B5EF4-FFF2-40B4-BE49-F238E27FC236}">
                <a16:creationId xmlns:a16="http://schemas.microsoft.com/office/drawing/2014/main" id="{305B5984-E30F-4490-A977-D6722F9C3FB2}"/>
              </a:ext>
            </a:extLst>
          </p:cNvPr>
          <p:cNvSpPr>
            <a:spLocks noGrp="1"/>
          </p:cNvSpPr>
          <p:nvPr>
            <p:ph idx="1"/>
          </p:nvPr>
        </p:nvSpPr>
        <p:spPr>
          <a:xfrm>
            <a:off x="838200" y="985838"/>
            <a:ext cx="10515600" cy="5507035"/>
          </a:xfrm>
        </p:spPr>
        <p:txBody>
          <a:bodyPr>
            <a:normAutofit/>
          </a:bodyPr>
          <a:lstStyle/>
          <a:p>
            <a:pPr marL="0" indent="0" algn="just">
              <a:buNone/>
            </a:pPr>
            <a:r>
              <a:rPr lang="it-IT" dirty="0"/>
              <a:t>Per l’attività di coordinamento, promozione della misura autoimpiego il Ministero del Lavoro si avvale del supporto di Sviluppo Lavoro Italia, che svolge anche una funzione di raccordo per il Ministero del Lavoro con i soggetti gestori. </a:t>
            </a:r>
          </a:p>
          <a:p>
            <a:pPr marL="0" indent="0" algn="just">
              <a:buNone/>
            </a:pPr>
            <a:endParaRPr lang="it-IT" dirty="0"/>
          </a:p>
          <a:p>
            <a:pPr marL="0" indent="0" algn="just">
              <a:buNone/>
            </a:pPr>
            <a:r>
              <a:rPr lang="it-IT" dirty="0"/>
              <a:t>Con successivo decreto della direzione politiche attive si stabiliscono le indicazioni per le attività di informazione ed assistenza svolte da parte dei centri regionali per l’impiego, degli sportelli delle Camere di commercio, industria, artigianato e agricoltura, degli sportelli regionali per le imprese, della struttura di missione per il coordinamento dei processi di ricostruzione e sviluppo dei territori colpiti dal sisma del 6 aprile 2009, della struttura del Commissario straordinario del Governo per la riparazione, la ricostruzione, l’assistenza alla popolazione e la ripresa economica dei territori delle regioni Abruzzo, Lazio, Marche e Umbria interessati dagli eventi sismici verificatisi a far data dal 24 agosto 2016. </a:t>
            </a:r>
          </a:p>
        </p:txBody>
      </p:sp>
    </p:spTree>
    <p:extLst>
      <p:ext uri="{BB962C8B-B14F-4D97-AF65-F5344CB8AC3E}">
        <p14:creationId xmlns:p14="http://schemas.microsoft.com/office/powerpoint/2010/main" val="323792188"/>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Damask">
  <a:themeElements>
    <a:clrScheme name="Damask">
      <a:dk1>
        <a:sysClr val="windowText" lastClr="000000"/>
      </a:dk1>
      <a:lt1>
        <a:sysClr val="window" lastClr="FFFFFF"/>
      </a:lt1>
      <a:dk2>
        <a:srgbClr val="6D8C60"/>
      </a:dk2>
      <a:lt2>
        <a:srgbClr val="B1D7A1"/>
      </a:lt2>
      <a:accent1>
        <a:srgbClr val="81B992"/>
      </a:accent1>
      <a:accent2>
        <a:srgbClr val="9ABC65"/>
      </a:accent2>
      <a:accent3>
        <a:srgbClr val="BDB564"/>
      </a:accent3>
      <a:accent4>
        <a:srgbClr val="BD8964"/>
      </a:accent4>
      <a:accent5>
        <a:srgbClr val="BD6466"/>
      </a:accent5>
      <a:accent6>
        <a:srgbClr val="64A4BD"/>
      </a:accent6>
      <a:hlink>
        <a:srgbClr val="8CCC71"/>
      </a:hlink>
      <a:folHlink>
        <a:srgbClr val="A4C795"/>
      </a:folHlink>
    </a:clrScheme>
    <a:fontScheme name="Damask">
      <a:majorFont>
        <a:latin typeface="Bookman Old Style" panose="0205060405050502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Rockwell" panose="02060603020205020403"/>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Damask">
      <a:fillStyleLst>
        <a:solidFill>
          <a:schemeClr val="phClr"/>
        </a:solidFill>
        <a:gradFill rotWithShape="1">
          <a:gsLst>
            <a:gs pos="0">
              <a:schemeClr val="phClr">
                <a:tint val="48000"/>
                <a:satMod val="105000"/>
                <a:lumMod val="110000"/>
              </a:schemeClr>
            </a:gs>
            <a:gs pos="100000">
              <a:schemeClr val="phClr">
                <a:tint val="78000"/>
                <a:satMod val="109000"/>
                <a:lumMod val="100000"/>
              </a:schemeClr>
            </a:gs>
          </a:gsLst>
          <a:lin ang="5400000" scaled="0"/>
        </a:gradFill>
        <a:gradFill rotWithShape="1">
          <a:gsLst>
            <a:gs pos="0">
              <a:schemeClr val="phClr">
                <a:tint val="94000"/>
                <a:satMod val="100000"/>
                <a:lumMod val="104000"/>
              </a:schemeClr>
            </a:gs>
            <a:gs pos="69000">
              <a:schemeClr val="phClr">
                <a:shade val="86000"/>
                <a:satMod val="130000"/>
                <a:lumMod val="102000"/>
              </a:schemeClr>
            </a:gs>
            <a:gs pos="100000">
              <a:schemeClr val="phClr">
                <a:shade val="72000"/>
                <a:satMod val="130000"/>
                <a:lumMod val="100000"/>
              </a:schemeClr>
            </a:gs>
          </a:gsLst>
          <a:lin ang="5400000" scaled="0"/>
        </a:gradFill>
      </a:fillStyleLst>
      <a:lnStyleLst>
        <a:ln w="12700"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50800" dist="38100" dir="5400000" sy="96000" rotWithShape="0">
              <a:srgbClr val="000000">
                <a:alpha val="54000"/>
              </a:srgbClr>
            </a:outerShdw>
          </a:effectLst>
        </a:effectStyle>
        <a:effectStyle>
          <a:effectLst>
            <a:outerShdw blurRad="76200" dist="38100" dir="5400000" algn="ctr" rotWithShape="0">
              <a:srgbClr val="000000">
                <a:alpha val="76000"/>
              </a:srgbClr>
            </a:outerShdw>
          </a:effectLst>
          <a:scene3d>
            <a:camera prst="orthographicFront">
              <a:rot lat="0" lon="0" rev="0"/>
            </a:camera>
            <a:lightRig rig="balanced" dir="t"/>
          </a:scene3d>
          <a:sp3d prstMaterial="matte">
            <a:bevelT w="25400" h="25400" prst="relaxedInset"/>
          </a:sp3d>
        </a:effectStyle>
      </a:effectStyleLst>
      <a:bgFillStyleLst>
        <a:solidFill>
          <a:schemeClr val="phClr"/>
        </a:solidFill>
        <a:solidFill>
          <a:schemeClr val="phClr">
            <a:tint val="95000"/>
            <a:satMod val="170000"/>
          </a:schemeClr>
        </a:solidFill>
        <a:blipFill rotWithShape="1">
          <a:blip xmlns:r="http://schemas.openxmlformats.org/officeDocument/2006/relationships" r:embed="rId1">
            <a:duotone>
              <a:schemeClr val="phClr">
                <a:shade val="18000"/>
                <a:satMod val="160000"/>
                <a:lumMod val="28000"/>
              </a:schemeClr>
              <a:schemeClr val="phClr">
                <a:tint val="95000"/>
                <a:satMod val="160000"/>
                <a:lumMod val="116000"/>
              </a:schemeClr>
            </a:duotone>
          </a:blip>
          <a:stretch/>
        </a:blipFill>
      </a:bgFillStyleLst>
    </a:fmtScheme>
  </a:themeElements>
  <a:objectDefaults/>
  <a:extraClrSchemeLst/>
  <a:extLst>
    <a:ext uri="{05A4C25C-085E-4340-85A3-A5531E510DB2}">
      <thm15:themeFamily xmlns:thm15="http://schemas.microsoft.com/office/thememl/2012/main" name="Damask" id="{F9A299A0-33D0-4E0F-9F3F-7163E3744208}" vid="{4539428D-6454-4FE6-B992-2D59F0AC2F89}"/>
    </a:ext>
  </a:extLst>
</a:theme>
</file>

<file path=docProps/app.xml><?xml version="1.0" encoding="utf-8"?>
<Properties xmlns="http://schemas.openxmlformats.org/officeDocument/2006/extended-properties" xmlns:vt="http://schemas.openxmlformats.org/officeDocument/2006/docPropsVTypes">
  <Template>TM04033921[[fn=Damascato]]</Template>
  <TotalTime>127</TotalTime>
  <Words>1710</Words>
  <Application>Microsoft Office PowerPoint</Application>
  <PresentationFormat>Widescreen</PresentationFormat>
  <Paragraphs>97</Paragraphs>
  <Slides>18</Slides>
  <Notes>0</Notes>
  <HiddenSlides>0</HiddenSlides>
  <MMClips>0</MMClips>
  <ScaleCrop>false</ScaleCrop>
  <HeadingPairs>
    <vt:vector size="6" baseType="variant">
      <vt:variant>
        <vt:lpstr>Caratteri utilizzati</vt:lpstr>
      </vt:variant>
      <vt:variant>
        <vt:i4>3</vt:i4>
      </vt:variant>
      <vt:variant>
        <vt:lpstr>Tema</vt:lpstr>
      </vt:variant>
      <vt:variant>
        <vt:i4>1</vt:i4>
      </vt:variant>
      <vt:variant>
        <vt:lpstr>Titoli diapositive</vt:lpstr>
      </vt:variant>
      <vt:variant>
        <vt:i4>18</vt:i4>
      </vt:variant>
    </vt:vector>
  </HeadingPairs>
  <TitlesOfParts>
    <vt:vector size="22" baseType="lpstr">
      <vt:lpstr>Arial</vt:lpstr>
      <vt:lpstr>Bookman Old Style</vt:lpstr>
      <vt:lpstr>Rockwell</vt:lpstr>
      <vt:lpstr>Damask</vt:lpstr>
      <vt:lpstr>Il fondo nazionale per l’autoimpiego </vt:lpstr>
      <vt:lpstr>Obiettivi,  destinatari e risorse </vt:lpstr>
      <vt:lpstr>Iniziative economiche ammissibili </vt:lpstr>
      <vt:lpstr>Soggetti partecipanti non beneficiari </vt:lpstr>
      <vt:lpstr>Gli ambiti di intervento della misura :  </vt:lpstr>
      <vt:lpstr>LA FORMAZIONE E L’ACCOMPAGNAMENTO PER L’AUTOIMPIEGO </vt:lpstr>
      <vt:lpstr>L’INCENTIVO PER L’AVVIAMENTO </vt:lpstr>
      <vt:lpstr>VOUCHER A FONDO PERDUTO </vt:lpstr>
      <vt:lpstr>Contributo per programmi di investimento </vt:lpstr>
      <vt:lpstr>POSSIBILITA’ DI CUMULO CON LE POLITICHE ATTIVE </vt:lpstr>
      <vt:lpstr>COME SI ACCEDE AI CONTRIBUTI PER L’AVVIAMENTO DELL’ ATTIVITA’ </vt:lpstr>
      <vt:lpstr>Il decreto di avvio delle attività </vt:lpstr>
      <vt:lpstr>IL PUNTEGGIO PREMIALE PER CHI HA SVOLTO L’ATTIVITA’ FORMATIVA </vt:lpstr>
      <vt:lpstr>LA CONCESSIONE DEL FINANZIAMENTO ENTRO TRE MESI </vt:lpstr>
      <vt:lpstr>L’AVVIO DELL’EROGAZIONE ENTRO ALTRI TRE MESI </vt:lpstr>
      <vt:lpstr>VERIFICHE E CONTROLLI </vt:lpstr>
      <vt:lpstr>I servizi di tutoring per l’avviamento</vt:lpstr>
      <vt:lpstr>COORDINAMENTO E PROMOZIONE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Il fondo nazionale per l’autoimpiego</dc:title>
  <dc:creator>Benini Romano</dc:creator>
  <cp:lastModifiedBy>Toschi Gianfranco</cp:lastModifiedBy>
  <cp:revision>15</cp:revision>
  <dcterms:created xsi:type="dcterms:W3CDTF">2024-08-18T13:21:06Z</dcterms:created>
  <dcterms:modified xsi:type="dcterms:W3CDTF">2024-09-25T09:30:46Z</dcterms:modified>
</cp:coreProperties>
</file>